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18" r:id="rId3"/>
    <p:sldId id="420" r:id="rId5"/>
    <p:sldId id="421" r:id="rId6"/>
    <p:sldId id="415" r:id="rId7"/>
    <p:sldId id="422" r:id="rId8"/>
    <p:sldId id="423" r:id="rId9"/>
    <p:sldId id="424" r:id="rId10"/>
    <p:sldId id="425" r:id="rId11"/>
    <p:sldId id="426" r:id="rId12"/>
    <p:sldId id="427" r:id="rId13"/>
    <p:sldId id="428" r:id="rId14"/>
    <p:sldId id="429" r:id="rId15"/>
    <p:sldId id="430" r:id="rId16"/>
    <p:sldId id="431" r:id="rId17"/>
    <p:sldId id="432" r:id="rId18"/>
    <p:sldId id="433" r:id="rId19"/>
    <p:sldId id="434" r:id="rId20"/>
    <p:sldId id="435" r:id="rId21"/>
    <p:sldId id="436" r:id="rId22"/>
    <p:sldId id="437" r:id="rId23"/>
    <p:sldId id="438" r:id="rId24"/>
    <p:sldId id="439" r:id="rId25"/>
    <p:sldId id="440" r:id="rId26"/>
    <p:sldId id="441" r:id="rId27"/>
    <p:sldId id="442" r:id="rId28"/>
    <p:sldId id="443" r:id="rId29"/>
    <p:sldId id="487" r:id="rId30"/>
    <p:sldId id="491" r:id="rId31"/>
    <p:sldId id="444" r:id="rId32"/>
    <p:sldId id="445" r:id="rId33"/>
    <p:sldId id="446" r:id="rId34"/>
    <p:sldId id="447" r:id="rId35"/>
    <p:sldId id="448" r:id="rId36"/>
    <p:sldId id="449" r:id="rId37"/>
    <p:sldId id="453" r:id="rId38"/>
    <p:sldId id="454" r:id="rId39"/>
    <p:sldId id="455" r:id="rId40"/>
    <p:sldId id="456" r:id="rId41"/>
    <p:sldId id="457" r:id="rId42"/>
    <p:sldId id="458" r:id="rId43"/>
    <p:sldId id="459" r:id="rId44"/>
    <p:sldId id="462" r:id="rId45"/>
    <p:sldId id="463" r:id="rId46"/>
    <p:sldId id="464" r:id="rId47"/>
    <p:sldId id="465" r:id="rId48"/>
    <p:sldId id="489" r:id="rId49"/>
    <p:sldId id="468" r:id="rId50"/>
    <p:sldId id="416" r:id="rId51"/>
    <p:sldId id="469" r:id="rId52"/>
    <p:sldId id="470" r:id="rId53"/>
    <p:sldId id="472" r:id="rId54"/>
    <p:sldId id="473" r:id="rId55"/>
    <p:sldId id="474" r:id="rId56"/>
    <p:sldId id="476" r:id="rId57"/>
    <p:sldId id="477" r:id="rId58"/>
    <p:sldId id="490" r:id="rId59"/>
    <p:sldId id="478" r:id="rId60"/>
    <p:sldId id="488" r:id="rId61"/>
    <p:sldId id="479" r:id="rId62"/>
    <p:sldId id="480" r:id="rId63"/>
    <p:sldId id="484" r:id="rId64"/>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66"/>
    <a:srgbClr val="FF0000"/>
    <a:srgbClr val="0066CC"/>
    <a:srgbClr val="008000"/>
    <a:srgbClr val="FFFFFF"/>
    <a:srgbClr val="00CC00"/>
    <a:srgbClr val="00FF00"/>
    <a:srgbClr val="FFFF66"/>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3"/>
    <p:restoredTop sz="91701" autoAdjust="0"/>
  </p:normalViewPr>
  <p:slideViewPr>
    <p:cSldViewPr>
      <p:cViewPr varScale="1">
        <p:scale>
          <a:sx n="112" d="100"/>
          <a:sy n="112" d="100"/>
        </p:scale>
        <p:origin x="209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90" d="100"/>
        <a:sy n="9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7" Type="http://schemas.openxmlformats.org/officeDocument/2006/relationships/tableStyles" Target="tableStyles.xml"/><Relationship Id="rId66" Type="http://schemas.openxmlformats.org/officeDocument/2006/relationships/viewProps" Target="viewProps.xml"/><Relationship Id="rId65" Type="http://schemas.openxmlformats.org/officeDocument/2006/relationships/presProps" Target="presProps.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fontAlgn="auto" hangingPunct="1">
              <a:spcBef>
                <a:spcPct val="0"/>
              </a:spcBef>
              <a:spcAft>
                <a:spcPts val="0"/>
              </a:spcAft>
              <a:defRPr sz="1200">
                <a:latin typeface="Arial" panose="020B0604020202020204" pitchFamily="34" charset="0"/>
                <a:ea typeface="宋体" panose="02010600030101010101" pitchFamily="2" charset="-122"/>
              </a:defRPr>
            </a:lvl1pPr>
          </a:lstStyle>
          <a:p>
            <a:pPr>
              <a:defRPr/>
            </a:pPr>
            <a:endParaRPr lang="en-US" altLang="zh-CN"/>
          </a:p>
        </p:txBody>
      </p:sp>
      <p:sp>
        <p:nvSpPr>
          <p:cNvPr id="46083"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fontAlgn="auto" hangingPunct="1">
              <a:spcBef>
                <a:spcPct val="0"/>
              </a:spcBef>
              <a:spcAft>
                <a:spcPts val="0"/>
              </a:spcAft>
              <a:defRPr sz="1200">
                <a:latin typeface="Arial" panose="020B0604020202020204" pitchFamily="34" charset="0"/>
                <a:ea typeface="宋体" panose="02010600030101010101"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6085"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en-US" altLang="zh-CN" noProof="0"/>
              <a:t>Click to edit Master text styles</a:t>
            </a:r>
            <a:endParaRPr lang="en-US" altLang="zh-CN" noProof="0"/>
          </a:p>
          <a:p>
            <a:pPr lvl="1"/>
            <a:r>
              <a:rPr lang="en-US" altLang="zh-CN" noProof="0"/>
              <a:t>Second level</a:t>
            </a:r>
            <a:endParaRPr lang="en-US" altLang="zh-CN" noProof="0"/>
          </a:p>
          <a:p>
            <a:pPr lvl="2"/>
            <a:r>
              <a:rPr lang="en-US" altLang="zh-CN" noProof="0"/>
              <a:t>Third level</a:t>
            </a:r>
            <a:endParaRPr lang="en-US" altLang="zh-CN" noProof="0"/>
          </a:p>
          <a:p>
            <a:pPr lvl="3"/>
            <a:r>
              <a:rPr lang="en-US" altLang="zh-CN" noProof="0"/>
              <a:t>Fourth level</a:t>
            </a:r>
            <a:endParaRPr lang="en-US" altLang="zh-CN" noProof="0"/>
          </a:p>
          <a:p>
            <a:pPr lvl="4"/>
            <a:r>
              <a:rPr lang="en-US" altLang="zh-CN" noProof="0"/>
              <a:t>Fifth level</a:t>
            </a:r>
            <a:endParaRPr lang="en-US" altLang="zh-CN" noProof="0"/>
          </a:p>
        </p:txBody>
      </p:sp>
      <p:sp>
        <p:nvSpPr>
          <p:cNvPr id="46086"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fontAlgn="auto" hangingPunct="1">
              <a:spcBef>
                <a:spcPct val="0"/>
              </a:spcBef>
              <a:spcAft>
                <a:spcPts val="0"/>
              </a:spcAft>
              <a:defRPr sz="1200">
                <a:latin typeface="Arial" panose="020B0604020202020204" pitchFamily="34" charset="0"/>
                <a:ea typeface="宋体" panose="02010600030101010101" pitchFamily="2" charset="-122"/>
              </a:defRPr>
            </a:lvl1pPr>
          </a:lstStyle>
          <a:p>
            <a:pPr>
              <a:defRPr/>
            </a:pPr>
            <a:endParaRPr lang="en-US" altLang="zh-CN"/>
          </a:p>
        </p:txBody>
      </p:sp>
      <p:sp>
        <p:nvSpPr>
          <p:cNvPr id="46087"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fontAlgn="auto" hangingPunct="1">
              <a:spcBef>
                <a:spcPct val="0"/>
              </a:spcBef>
              <a:spcAft>
                <a:spcPts val="0"/>
              </a:spcAft>
              <a:defRPr sz="1200">
                <a:latin typeface="Arial" panose="020B0604020202020204" pitchFamily="34" charset="0"/>
                <a:ea typeface="宋体" panose="02010600030101010101" pitchFamily="2" charset="-122"/>
              </a:defRPr>
            </a:lvl1pPr>
          </a:lstStyle>
          <a:p>
            <a:pPr>
              <a:defRPr/>
            </a:pPr>
            <a:fld id="{3C31A4FB-AB0B-4200-BC82-17C94E69ADE4}"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code.visualstudio.com/docs/languages/cpp" TargetMode="External"/><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7.xml.rels><?xml version="1.0" encoding="UTF-8" standalone="yes"?>
<Relationships xmlns="http://schemas.openxmlformats.org/package/2006/relationships"><Relationship Id="rId5" Type="http://schemas.openxmlformats.org/officeDocument/2006/relationships/hyperlink" Target="https://blog.csdn.net/xicikkk/article/details/53447025" TargetMode="External"/><Relationship Id="rId4" Type="http://schemas.openxmlformats.org/officeDocument/2006/relationships/hyperlink" Target="https://www.cnblogs.com/ustc-anmin/p/10788595.html" TargetMode="External"/><Relationship Id="rId3" Type="http://schemas.openxmlformats.org/officeDocument/2006/relationships/hyperlink" Target="https://blog.csdn.net/weixin_43064185/article/details/90080815" TargetMode="External"/><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microsoft.com/zh-cn/windows/wsl/install-win10#for-anniversary-update-and-creators-update-install-using-lxrun" TargetMode="External"/><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MAC</a:t>
            </a:r>
            <a:r>
              <a:rPr lang="zh-CN" altLang="en-US" dirty="0"/>
              <a:t>用</a:t>
            </a:r>
            <a:r>
              <a:rPr lang="en-US" altLang="zh-CN" dirty="0" err="1"/>
              <a:t>gdb</a:t>
            </a:r>
            <a:r>
              <a:rPr lang="zh-CN" altLang="en-US" dirty="0"/>
              <a:t>有权限问题</a:t>
            </a: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MAC</a:t>
            </a:r>
            <a:r>
              <a:rPr lang="zh-CN" altLang="en-US" dirty="0"/>
              <a:t>用</a:t>
            </a:r>
            <a:r>
              <a:rPr lang="en-US" altLang="zh-CN" dirty="0" err="1"/>
              <a:t>gdb</a:t>
            </a:r>
            <a:r>
              <a:rPr lang="zh-CN" altLang="en-US" dirty="0"/>
              <a:t>有权限问题</a:t>
            </a: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MAC</a:t>
            </a:r>
            <a:r>
              <a:rPr lang="zh-CN" altLang="en-US" dirty="0"/>
              <a:t>用</a:t>
            </a:r>
            <a:r>
              <a:rPr lang="en-US" altLang="zh-CN" dirty="0" err="1"/>
              <a:t>gdb</a:t>
            </a:r>
            <a:r>
              <a:rPr lang="zh-CN" altLang="en-US" dirty="0"/>
              <a:t>有权限问题</a:t>
            </a: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MAC</a:t>
            </a:r>
            <a:r>
              <a:rPr lang="zh-CN" altLang="en-US" dirty="0"/>
              <a:t>用</a:t>
            </a:r>
            <a:r>
              <a:rPr lang="en-US" altLang="zh-CN" dirty="0" err="1"/>
              <a:t>gdb</a:t>
            </a:r>
            <a:r>
              <a:rPr lang="zh-CN" altLang="en-US" dirty="0"/>
              <a:t>有权限问题</a:t>
            </a: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MAC</a:t>
            </a:r>
            <a:r>
              <a:rPr lang="zh-CN" altLang="en-US" dirty="0"/>
              <a:t>用</a:t>
            </a:r>
            <a:r>
              <a:rPr lang="en-US" altLang="zh-CN" dirty="0" err="1"/>
              <a:t>gdb</a:t>
            </a:r>
            <a:r>
              <a:rPr lang="zh-CN" altLang="en-US" dirty="0"/>
              <a:t>有权限问题</a:t>
            </a: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MAC</a:t>
            </a:r>
            <a:r>
              <a:rPr lang="zh-CN" altLang="en-US" dirty="0"/>
              <a:t>用</a:t>
            </a:r>
            <a:r>
              <a:rPr lang="en-US" altLang="zh-CN" dirty="0" err="1"/>
              <a:t>gdb</a:t>
            </a:r>
            <a:r>
              <a:rPr lang="zh-CN" altLang="en-US" dirty="0"/>
              <a:t>有权限问题</a:t>
            </a: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err="1"/>
              <a:t>mingw</a:t>
            </a:r>
            <a:r>
              <a:rPr lang="zh-CN" altLang="en-US" dirty="0"/>
              <a:t>在官网中下载</a:t>
            </a:r>
            <a:endParaRPr lang="zh-CN" altLang="en-US"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Code::Blocks</a:t>
            </a:r>
            <a:r>
              <a:rPr lang="en-US" altLang="zh-CN" baseline="0" dirty="0"/>
              <a:t> </a:t>
            </a:r>
            <a:r>
              <a:rPr lang="zh-CN" altLang="en-US" baseline="0" dirty="0"/>
              <a:t>开源跨平台</a:t>
            </a:r>
            <a:endParaRPr lang="en-US" altLang="zh-CN" baseline="0" dirty="0"/>
          </a:p>
          <a:p>
            <a:r>
              <a:rPr lang="en-US" altLang="zh-CN" baseline="0" dirty="0" err="1"/>
              <a:t>CLion</a:t>
            </a:r>
            <a:r>
              <a:rPr lang="en-US" altLang="zh-CN" baseline="0" dirty="0"/>
              <a:t> </a:t>
            </a:r>
            <a:r>
              <a:rPr lang="zh-CN" altLang="en-US" baseline="0" dirty="0"/>
              <a:t>闭源跨平台</a:t>
            </a:r>
            <a:endParaRPr lang="zh-CN" altLang="en-US"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en-US" altLang="zh-CN" dirty="0"/>
              <a:t>Visual</a:t>
            </a:r>
            <a:r>
              <a:rPr lang="zh-CN" altLang="en-US" dirty="0"/>
              <a:t> </a:t>
            </a:r>
            <a:r>
              <a:rPr lang="en-US" altLang="zh-CN" dirty="0"/>
              <a:t>Studio</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包含</a:t>
            </a:r>
            <a:r>
              <a:rPr lang="en-US" altLang="zh-CN" sz="1200" b="0" i="0" kern="1200" dirty="0">
                <a:solidFill>
                  <a:schemeClr val="tx1"/>
                </a:solidFill>
                <a:effectLst/>
                <a:latin typeface="Arial" panose="020B0604020202020204" pitchFamily="34" charset="0"/>
                <a:ea typeface="宋体" panose="02010600030101010101" pitchFamily="2" charset="-122"/>
                <a:cs typeface="+mn-cs"/>
              </a:rPr>
              <a:t>UML</a:t>
            </a:r>
            <a:r>
              <a:rPr lang="zh-CN" altLang="en-US" sz="1200" b="0" i="0" kern="1200" dirty="0">
                <a:solidFill>
                  <a:schemeClr val="tx1"/>
                </a:solidFill>
                <a:effectLst/>
                <a:latin typeface="Arial" panose="020B0604020202020204" pitchFamily="34" charset="0"/>
                <a:ea typeface="宋体" panose="02010600030101010101" pitchFamily="2" charset="-122"/>
                <a:cs typeface="+mn-cs"/>
              </a:rPr>
              <a:t>工具、代码管控工具等</a:t>
            </a:r>
            <a:endParaRPr lang="en-US" altLang="zh-CN" sz="1200" b="0" i="0" kern="1200" dirty="0">
              <a:solidFill>
                <a:schemeClr val="tx1"/>
              </a:solidFill>
              <a:effectLst/>
              <a:latin typeface="Arial" panose="020B0604020202020204" pitchFamily="34" charset="0"/>
              <a:ea typeface="宋体" panose="02010600030101010101" pitchFamily="2" charset="-122"/>
              <a:cs typeface="+mn-cs"/>
            </a:endParaRPr>
          </a:p>
          <a:p>
            <a:pPr marL="0" marR="0" indent="0" algn="l" defTabSz="914400" rtl="0" eaLnBrk="0" fontAlgn="base" latinLnBrk="0" hangingPunct="0">
              <a:lnSpc>
                <a:spcPct val="100000"/>
              </a:lnSpc>
              <a:spcBef>
                <a:spcPct val="30000"/>
              </a:spcBef>
              <a:spcAft>
                <a:spcPct val="0"/>
              </a:spcAft>
              <a:buClrTx/>
              <a:buSzTx/>
              <a:buFontTx/>
              <a:buNone/>
              <a:defRPr/>
            </a:pP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defRPr/>
            </a:pPr>
            <a:r>
              <a:rPr lang="en-US" altLang="zh-CN" dirty="0"/>
              <a:t>C/C++: Clang Command Adapter</a:t>
            </a:r>
            <a:r>
              <a:rPr lang="zh-CN" altLang="en-US" dirty="0"/>
              <a:t> 代码静态语法检测 </a:t>
            </a:r>
            <a:r>
              <a:rPr lang="en-US" altLang="zh-CN" dirty="0"/>
              <a:t>(for</a:t>
            </a:r>
            <a:r>
              <a:rPr lang="zh-CN" altLang="en-US" dirty="0"/>
              <a:t> </a:t>
            </a:r>
            <a:r>
              <a:rPr lang="en-US" altLang="zh-CN" dirty="0"/>
              <a:t>Mac)</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https://code.visualstudio.com/docs/languages/cpp</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defRPr/>
            </a:pPr>
            <a:r>
              <a:rPr lang="zh-CN" altLang="en-US" dirty="0"/>
              <a:t>暂无</a:t>
            </a:r>
            <a:r>
              <a:rPr lang="en-US" altLang="zh-CN" dirty="0"/>
              <a:t>windows</a:t>
            </a:r>
            <a:r>
              <a:rPr lang="zh-CN" altLang="en-US" dirty="0"/>
              <a:t>系统电脑</a:t>
            </a:r>
            <a:r>
              <a:rPr lang="en-US" altLang="zh-CN" dirty="0"/>
              <a:t>,windows</a:t>
            </a:r>
            <a:r>
              <a:rPr lang="zh-CN" altLang="en-US" dirty="0"/>
              <a:t>版本由于待测试</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defRPr/>
            </a:pPr>
            <a:r>
              <a:rPr lang="en-US" altLang="zh-CN" dirty="0"/>
              <a:t>Linux</a:t>
            </a:r>
            <a:r>
              <a:rPr lang="zh-CN" altLang="en-US" dirty="0"/>
              <a:t>方法类似，请自行查看链接</a:t>
            </a: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kumimoji="1" lang="zh-CN" altLang="en-US" dirty="0"/>
              <a:t>这些默认都配置好的，</a:t>
            </a:r>
            <a:r>
              <a:rPr kumimoji="1" lang="en-US" altLang="zh-CN" sz="1200" dirty="0"/>
              <a:t>${file}</a:t>
            </a:r>
            <a:r>
              <a:rPr kumimoji="1" lang="zh-CN" altLang="en-US" sz="1200" dirty="0"/>
              <a:t>代指当前文件</a:t>
            </a:r>
            <a:endParaRPr kumimoji="1" lang="zh-CN" altLang="en-US" sz="1200" dirty="0"/>
          </a:p>
          <a:p>
            <a:endParaRPr kumimoji="1" lang="en-US" altLang="zh-CN" dirty="0"/>
          </a:p>
        </p:txBody>
      </p:sp>
      <p:sp>
        <p:nvSpPr>
          <p:cNvPr id="4" name="幻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安装</a:t>
            </a:r>
            <a:r>
              <a:rPr kumimoji="1" lang="en-US" altLang="zh-CN" dirty="0" err="1"/>
              <a:t>codelldb</a:t>
            </a:r>
            <a:r>
              <a:rPr kumimoji="1" lang="zh-CN" altLang="en-US" dirty="0"/>
              <a:t>插件后</a:t>
            </a:r>
            <a:r>
              <a:rPr kumimoji="0" lang="zh-CN" altLang="en-US" dirty="0"/>
              <a:t>需</a:t>
            </a:r>
            <a:r>
              <a:rPr lang="zh-CN" altLang="en-US" dirty="0"/>
              <a:t>修改</a:t>
            </a:r>
            <a:r>
              <a:rPr lang="en-US" altLang="zh-CN" dirty="0" err="1"/>
              <a:t>launch.json</a:t>
            </a:r>
            <a:r>
              <a:rPr lang="zh-CN" altLang="en-US" dirty="0"/>
              <a:t>中的</a:t>
            </a:r>
            <a:r>
              <a:rPr lang="en-US" altLang="zh-CN" dirty="0"/>
              <a:t>type</a:t>
            </a:r>
            <a:r>
              <a:rPr lang="zh-CN" altLang="en-US" dirty="0"/>
              <a:t>为</a:t>
            </a:r>
            <a:r>
              <a:rPr lang="en-US" altLang="zh-CN" dirty="0" err="1"/>
              <a:t>lldb</a:t>
            </a:r>
            <a:endParaRPr kumimoji="1" lang="zh-CN" altLang="en-US" dirty="0"/>
          </a:p>
        </p:txBody>
      </p:sp>
      <p:sp>
        <p:nvSpPr>
          <p:cNvPr id="4" name="幻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2400" dirty="0"/>
          </a:p>
          <a:p>
            <a:endParaRPr kumimoji="1" lang="zh-CN" altLang="en-US" dirty="0"/>
          </a:p>
        </p:txBody>
      </p:sp>
      <p:sp>
        <p:nvSpPr>
          <p:cNvPr id="4" name="幻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与本地调试的插件相同，在服务器端装一份</a:t>
            </a:r>
            <a:endParaRPr kumimoji="1" lang="zh-CN" altLang="en-US" dirty="0"/>
          </a:p>
        </p:txBody>
      </p:sp>
      <p:sp>
        <p:nvSpPr>
          <p:cNvPr id="4" name="幻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开启本地</a:t>
            </a:r>
            <a:r>
              <a:rPr kumimoji="1" lang="en-US" altLang="zh-CN" dirty="0" err="1"/>
              <a:t>ssh</a:t>
            </a:r>
            <a:r>
              <a:rPr kumimoji="1" lang="zh-CN" altLang="en-US" dirty="0"/>
              <a:t>服务器 </a:t>
            </a:r>
            <a:endParaRPr kumimoji="1" lang="en-US" altLang="zh-CN" dirty="0"/>
          </a:p>
          <a:p>
            <a:r>
              <a:rPr kumimoji="1" lang="en-US" altLang="zh-CN" dirty="0"/>
              <a:t>Windows10</a:t>
            </a:r>
            <a:r>
              <a:rPr kumimoji="1" lang="zh-CN" altLang="en-US" dirty="0"/>
              <a:t>：</a:t>
            </a:r>
            <a:r>
              <a:rPr lang="en-US" altLang="zh-CN" dirty="0">
                <a:hlinkClick r:id="rId3"/>
              </a:rPr>
              <a:t>https://blog.csdn.net/weixin_43064185/article/details/90080815</a:t>
            </a:r>
            <a:endParaRPr lang="en-US" altLang="zh-CN" dirty="0"/>
          </a:p>
          <a:p>
            <a:r>
              <a:rPr kumimoji="1" lang="en-US" altLang="zh-CN" dirty="0"/>
              <a:t>Linux</a:t>
            </a:r>
            <a:r>
              <a:rPr kumimoji="1" lang="en-US" altLang="zh-CN" baseline="0" dirty="0"/>
              <a:t>:</a:t>
            </a:r>
            <a:r>
              <a:rPr kumimoji="1" lang="zh-CN" altLang="en-US" baseline="0" dirty="0"/>
              <a:t> </a:t>
            </a:r>
            <a:r>
              <a:rPr lang="en-US" altLang="zh-CN" dirty="0">
                <a:hlinkClick r:id="rId4"/>
              </a:rPr>
              <a:t>https://www.cnblogs.com/ustc-anmin/p/10788595.html</a:t>
            </a:r>
            <a:endParaRPr lang="en-US" altLang="zh-CN" dirty="0"/>
          </a:p>
          <a:p>
            <a:r>
              <a:rPr kumimoji="1" lang="en-US" altLang="zh-CN" dirty="0"/>
              <a:t>OS</a:t>
            </a:r>
            <a:r>
              <a:rPr kumimoji="1" lang="zh-CN" altLang="en-US" dirty="0"/>
              <a:t> </a:t>
            </a:r>
            <a:r>
              <a:rPr kumimoji="1" lang="en-US" altLang="zh-CN" dirty="0"/>
              <a:t>X:</a:t>
            </a:r>
            <a:r>
              <a:rPr kumimoji="1" lang="zh-CN" altLang="en-US" dirty="0"/>
              <a:t> </a:t>
            </a:r>
            <a:r>
              <a:rPr lang="en-US" altLang="zh-CN" dirty="0">
                <a:hlinkClick r:id="rId5"/>
              </a:rPr>
              <a:t>https://blog.csdn.net/xicikkk/article/details/53447025</a:t>
            </a:r>
            <a:endParaRPr kumimoji="1" lang="zh-CN" altLang="en-US" dirty="0"/>
          </a:p>
          <a:p>
            <a:endParaRPr kumimoji="1" lang="zh-CN" altLang="en-US" dirty="0"/>
          </a:p>
          <a:p>
            <a:endParaRPr kumimoji="1" lang="zh-CN" altLang="en-US" dirty="0"/>
          </a:p>
        </p:txBody>
      </p:sp>
      <p:sp>
        <p:nvSpPr>
          <p:cNvPr id="4" name="幻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挂载后，本地访问文件会先从远程服务器上下载下来，本地的更新会自动上传至远程服务器，</a:t>
            </a: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a:t>Dev-C++</a:t>
            </a:r>
            <a:r>
              <a:rPr lang="zh-CN" altLang="en-US" dirty="0"/>
              <a:t>会顺便帮忙装一个</a:t>
            </a:r>
            <a:r>
              <a:rPr lang="en-US" altLang="zh-CN" sz="1200" dirty="0"/>
              <a:t>TDM-GCC</a:t>
            </a: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a:t>Root</a:t>
            </a:r>
            <a:r>
              <a:rPr lang="zh-CN" altLang="en-US" dirty="0"/>
              <a:t>用户的</a:t>
            </a:r>
            <a:r>
              <a:rPr lang="en-US" altLang="zh-CN" dirty="0"/>
              <a:t>~</a:t>
            </a:r>
            <a:r>
              <a:rPr lang="zh-CN" altLang="en-US" dirty="0"/>
              <a:t>路径相当于</a:t>
            </a:r>
            <a:r>
              <a:rPr lang="en-US" altLang="zh-CN" dirty="0"/>
              <a:t>/root</a:t>
            </a: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a:t>Root</a:t>
            </a:r>
            <a:r>
              <a:rPr lang="zh-CN" altLang="en-US" dirty="0"/>
              <a:t>用户的</a:t>
            </a:r>
            <a:r>
              <a:rPr lang="en-US" altLang="zh-CN" dirty="0"/>
              <a:t>~</a:t>
            </a:r>
            <a:r>
              <a:rPr lang="zh-CN" altLang="en-US" dirty="0"/>
              <a:t>路径相当于</a:t>
            </a:r>
            <a:r>
              <a:rPr lang="en-US" altLang="zh-CN" dirty="0"/>
              <a:t>/root</a:t>
            </a: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a:t>Root</a:t>
            </a:r>
            <a:r>
              <a:rPr lang="zh-CN" altLang="en-US" dirty="0"/>
              <a:t>用户的</a:t>
            </a:r>
            <a:r>
              <a:rPr lang="en-US" altLang="zh-CN" dirty="0"/>
              <a:t>~</a:t>
            </a:r>
            <a:r>
              <a:rPr lang="zh-CN" altLang="en-US" dirty="0"/>
              <a:t>路径相当于</a:t>
            </a:r>
            <a:r>
              <a:rPr lang="en-US" altLang="zh-CN" dirty="0"/>
              <a:t>/root</a:t>
            </a:r>
            <a:endParaRPr lang="en-US" altLang="zh-CN" dirty="0"/>
          </a:p>
        </p:txBody>
      </p:sp>
      <p:sp>
        <p:nvSpPr>
          <p:cNvPr id="4" name="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defRPr/>
            </a:pPr>
            <a:r>
              <a:rPr kumimoji="1" lang="zh-CN" altLang="en-US" dirty="0"/>
              <a:t>安装方法</a:t>
            </a:r>
            <a:r>
              <a:rPr kumimoji="1" lang="en-US" altLang="zh-CN" dirty="0"/>
              <a:t>:</a:t>
            </a:r>
            <a:r>
              <a:rPr kumimoji="1" lang="zh-CN" altLang="en-US" dirty="0"/>
              <a:t> </a:t>
            </a:r>
            <a:r>
              <a:rPr lang="en-US" altLang="zh-CN" dirty="0">
                <a:hlinkClick r:id="rId3"/>
              </a:rPr>
              <a:t>https://docs.microsoft.com/zh-cn/windows/wsl/install-win10#for-anniversary-update-and-creators-update-install-using-lxrun</a:t>
            </a:r>
            <a:endParaRPr kumimoji="1" lang="en-US" altLang="zh-CN" dirty="0"/>
          </a:p>
          <a:p>
            <a:pPr marL="0" marR="0" lvl="1" indent="0" algn="l" defTabSz="914400" rtl="0" eaLnBrk="0" fontAlgn="base" latinLnBrk="0" hangingPunct="0">
              <a:lnSpc>
                <a:spcPct val="100000"/>
              </a:lnSpc>
              <a:spcBef>
                <a:spcPct val="30000"/>
              </a:spcBef>
              <a:spcAft>
                <a:spcPct val="0"/>
              </a:spcAft>
              <a:buClrTx/>
              <a:buSzTx/>
              <a:buFontTx/>
              <a:buNone/>
              <a:defRPr/>
            </a:pPr>
            <a:r>
              <a:rPr kumimoji="1" lang="en-US" altLang="zh-CN" dirty="0"/>
              <a:t>Windows</a:t>
            </a:r>
            <a:r>
              <a:rPr kumimoji="1" lang="zh-CN" altLang="en-US" dirty="0"/>
              <a:t>下</a:t>
            </a:r>
            <a:r>
              <a:rPr kumimoji="1" lang="en-US" altLang="zh-CN" dirty="0"/>
              <a:t>WSL</a:t>
            </a:r>
            <a:r>
              <a:rPr kumimoji="1" lang="zh-CN" altLang="en-US" dirty="0"/>
              <a:t>文件在</a:t>
            </a:r>
            <a:r>
              <a:rPr lang="en-US" altLang="zh-CN" dirty="0"/>
              <a:t>C:\Users\</a:t>
            </a:r>
            <a:r>
              <a:rPr lang="zh-CN" altLang="en-US" dirty="0"/>
              <a:t>用户名</a:t>
            </a:r>
            <a:r>
              <a:rPr lang="en-US" altLang="zh-CN" dirty="0"/>
              <a:t>\</a:t>
            </a:r>
            <a:r>
              <a:rPr lang="en-US" altLang="zh-CN" dirty="0" err="1"/>
              <a:t>AppData</a:t>
            </a:r>
            <a:r>
              <a:rPr lang="en-US" altLang="zh-CN" dirty="0"/>
              <a:t>\Local\Packages\CanonicalGroupLimited.Ubuntu18.04onWindows_79rhkp1fndgsc\</a:t>
            </a:r>
            <a:r>
              <a:rPr lang="en-US" altLang="zh-CN" dirty="0" err="1"/>
              <a:t>LocalState</a:t>
            </a:r>
            <a:r>
              <a:rPr lang="en-US" altLang="zh-CN" dirty="0"/>
              <a:t>\</a:t>
            </a:r>
            <a:r>
              <a:rPr lang="en-US" altLang="zh-CN" dirty="0" err="1"/>
              <a:t>rootfs</a:t>
            </a:r>
            <a:endParaRPr lang="en-US" altLang="zh-CN" dirty="0"/>
          </a:p>
        </p:txBody>
      </p:sp>
      <p:sp>
        <p:nvSpPr>
          <p:cNvPr id="4" name="幻灯片编号占位符 3"/>
          <p:cNvSpPr>
            <a:spLocks noGrp="1"/>
          </p:cNvSpPr>
          <p:nvPr>
            <p:ph type="sldNum" sz="quarter" idx="10"/>
          </p:nvPr>
        </p:nvSpPr>
        <p:spPr/>
        <p:txBody>
          <a:bodyPr/>
          <a:lstStyle/>
          <a:p>
            <a:pPr>
              <a:defRPr/>
            </a:pPr>
            <a:fld id="{3C31A4FB-AB0B-4200-BC82-17C94E69ADE4}"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E5375CB7-C50A-49C3-BF10-448E10BBECBB}"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E17DFA39-F49E-4E32-9F7F-DC3B6C5436DB}"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21A70E48-0FCB-4A72-B125-9E5A77787C51}"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79512" y="116632"/>
            <a:ext cx="7886700" cy="1325563"/>
          </a:xfrm>
        </p:spPr>
        <p:txBody>
          <a:bodyPr/>
          <a:lstStyle>
            <a:lvl1pPr>
              <a:defRPr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628650" y="1628800"/>
            <a:ext cx="8047806" cy="4749029"/>
          </a:xfrm>
        </p:spPr>
        <p:txBody>
          <a:bodyPr/>
          <a:lstStyle>
            <a:lvl1pPr marL="228600" indent="-228600">
              <a:buSzPct val="75000"/>
              <a:buFont typeface="Wingdings" panose="05000000000000000000" pitchFamily="2" charset="2"/>
              <a:buChar char="n"/>
              <a:defRPr b="1" baseline="0">
                <a:solidFill>
                  <a:srgbClr val="003366"/>
                </a:solidFill>
                <a:latin typeface="Consolas" panose="020B0609020204030204" pitchFamily="49" charset="0"/>
                <a:ea typeface="华文楷体" panose="02010600040101010101" pitchFamily="2" charset="-122"/>
              </a:defRPr>
            </a:lvl1pPr>
            <a:lvl2pPr>
              <a:defRPr baseline="0">
                <a:latin typeface="Consolas" panose="020B0609020204030204" pitchFamily="49" charset="0"/>
                <a:ea typeface="华文楷体" panose="02010600040101010101" pitchFamily="2" charset="-122"/>
              </a:defRPr>
            </a:lvl2pPr>
            <a:lvl3pPr>
              <a:defRPr baseline="0">
                <a:latin typeface="Consolas" panose="020B0609020204030204" pitchFamily="49" charset="0"/>
                <a:ea typeface="华文楷体" panose="02010600040101010101" pitchFamily="2" charset="-122"/>
              </a:defRPr>
            </a:lvl3pPr>
            <a:lvl4pPr>
              <a:defRPr baseline="0">
                <a:latin typeface="Consolas" panose="020B0609020204030204" pitchFamily="49" charset="0"/>
                <a:ea typeface="华文楷体" panose="02010600040101010101" pitchFamily="2" charset="-122"/>
              </a:defRPr>
            </a:lvl4pPr>
            <a:lvl5pPr>
              <a:defRPr baseline="0">
                <a:latin typeface="Consolas" panose="020B0609020204030204" pitchFamily="49" charset="0"/>
                <a:ea typeface="华文楷体" panose="02010600040101010101" pitchFamily="2" charset="-122"/>
              </a:defRPr>
            </a:lvl5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6" name="Slide Number Placeholder 5"/>
          <p:cNvSpPr>
            <a:spLocks noGrp="1"/>
          </p:cNvSpPr>
          <p:nvPr>
            <p:ph type="sldNum" sz="quarter" idx="12"/>
          </p:nvPr>
        </p:nvSpPr>
        <p:spPr>
          <a:xfrm>
            <a:off x="6948264" y="6377830"/>
            <a:ext cx="2057400" cy="365125"/>
          </a:xfrm>
        </p:spPr>
        <p:txBody>
          <a:bodyPr/>
          <a:lstStyle>
            <a:lvl1pPr>
              <a:defRPr/>
            </a:lvl1pPr>
          </a:lstStyle>
          <a:p>
            <a:pPr>
              <a:defRPr/>
            </a:pPr>
            <a:fld id="{BFD7BE51-03DD-4CCA-8227-D775462981B4}"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Date Placeholder 3"/>
          <p:cNvSpPr>
            <a:spLocks noGrp="1"/>
          </p:cNvSpPr>
          <p:nvPr>
            <p:ph type="dt" sz="half" idx="10"/>
          </p:nvPr>
        </p:nvSpPr>
        <p:spPr/>
        <p:txBody>
          <a:bodyPr/>
          <a:lstStyle>
            <a:lvl1pPr>
              <a:defRPr/>
            </a:lvl1pPr>
          </a:lstStyle>
          <a:p>
            <a:pPr>
              <a:defRPr/>
            </a:pPr>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
        <p:nvSpPr>
          <p:cNvPr id="6" name="Slide Number Placeholder 5"/>
          <p:cNvSpPr>
            <a:spLocks noGrp="1"/>
          </p:cNvSpPr>
          <p:nvPr>
            <p:ph type="sldNum" sz="quarter" idx="12"/>
          </p:nvPr>
        </p:nvSpPr>
        <p:spPr/>
        <p:txBody>
          <a:bodyPr/>
          <a:lstStyle>
            <a:lvl1pPr>
              <a:defRPr/>
            </a:lvl1pPr>
          </a:lstStyle>
          <a:p>
            <a:pPr>
              <a:defRPr/>
            </a:pPr>
            <a:fld id="{56A36992-6990-409A-985D-C59BD1CB152B}"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E8EEA948-DC3E-4FC8-BEDF-6D0D5F7E4CBF}"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7" name="Date Placeholder 3"/>
          <p:cNvSpPr>
            <a:spLocks noGrp="1"/>
          </p:cNvSpPr>
          <p:nvPr>
            <p:ph type="dt" sz="half" idx="10"/>
          </p:nvPr>
        </p:nvSpPr>
        <p:spPr/>
        <p:txBody>
          <a:bodyPr/>
          <a:lstStyle>
            <a:lvl1pPr>
              <a:defRPr/>
            </a:lvl1pPr>
          </a:lstStyle>
          <a:p>
            <a:pPr>
              <a:defRPr/>
            </a:pPr>
            <a:endParaRPr lang="en-US" altLang="zh-CN"/>
          </a:p>
        </p:txBody>
      </p:sp>
      <p:sp>
        <p:nvSpPr>
          <p:cNvPr id="8" name="Footer Placeholder 4"/>
          <p:cNvSpPr>
            <a:spLocks noGrp="1"/>
          </p:cNvSpPr>
          <p:nvPr>
            <p:ph type="ftr" sz="quarter" idx="11"/>
          </p:nvPr>
        </p:nvSpPr>
        <p:spPr/>
        <p:txBody>
          <a:bodyPr/>
          <a:lstStyle>
            <a:lvl1pPr>
              <a:defRPr/>
            </a:lvl1pPr>
          </a:lstStyle>
          <a:p>
            <a:pPr>
              <a:defRPr/>
            </a:pPr>
            <a:endParaRPr lang="en-US" altLang="zh-CN"/>
          </a:p>
        </p:txBody>
      </p:sp>
      <p:sp>
        <p:nvSpPr>
          <p:cNvPr id="9" name="Slide Number Placeholder 5"/>
          <p:cNvSpPr>
            <a:spLocks noGrp="1"/>
          </p:cNvSpPr>
          <p:nvPr>
            <p:ph type="sldNum" sz="quarter" idx="12"/>
          </p:nvPr>
        </p:nvSpPr>
        <p:spPr/>
        <p:txBody>
          <a:bodyPr/>
          <a:lstStyle>
            <a:lvl1pPr>
              <a:defRPr/>
            </a:lvl1pPr>
          </a:lstStyle>
          <a:p>
            <a:pPr>
              <a:defRPr/>
            </a:pPr>
            <a:fld id="{99D87F4C-F228-4387-9ECA-2FC048F220FE}"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3"/>
          <p:cNvSpPr>
            <a:spLocks noGrp="1"/>
          </p:cNvSpPr>
          <p:nvPr>
            <p:ph type="dt" sz="half" idx="10"/>
          </p:nvPr>
        </p:nvSpPr>
        <p:spPr/>
        <p:txBody>
          <a:bodyPr/>
          <a:lstStyle>
            <a:lvl1pPr>
              <a:defRPr/>
            </a:lvl1pPr>
          </a:lstStyle>
          <a:p>
            <a:pPr>
              <a:defRPr/>
            </a:pPr>
            <a:endParaRPr lang="en-US" altLang="zh-CN"/>
          </a:p>
        </p:txBody>
      </p:sp>
      <p:sp>
        <p:nvSpPr>
          <p:cNvPr id="4" name="Footer Placeholder 4"/>
          <p:cNvSpPr>
            <a:spLocks noGrp="1"/>
          </p:cNvSpPr>
          <p:nvPr>
            <p:ph type="ftr" sz="quarter" idx="11"/>
          </p:nvPr>
        </p:nvSpPr>
        <p:spPr/>
        <p:txBody>
          <a:bodyPr/>
          <a:lstStyle>
            <a:lvl1pPr>
              <a:defRPr/>
            </a:lvl1pPr>
          </a:lstStyle>
          <a:p>
            <a:pPr>
              <a:defRPr/>
            </a:pPr>
            <a:endParaRPr lang="en-US" altLang="zh-CN"/>
          </a:p>
        </p:txBody>
      </p:sp>
      <p:sp>
        <p:nvSpPr>
          <p:cNvPr id="5" name="Slide Number Placeholder 5"/>
          <p:cNvSpPr>
            <a:spLocks noGrp="1"/>
          </p:cNvSpPr>
          <p:nvPr>
            <p:ph type="sldNum" sz="quarter" idx="12"/>
          </p:nvPr>
        </p:nvSpPr>
        <p:spPr/>
        <p:txBody>
          <a:bodyPr/>
          <a:lstStyle>
            <a:lvl1pPr>
              <a:defRPr/>
            </a:lvl1pPr>
          </a:lstStyle>
          <a:p>
            <a:pPr>
              <a:defRPr/>
            </a:pPr>
            <a:fld id="{20CAB157-5D5D-45D8-AA5F-3FBCA9A54B3E}" type="slidenum">
              <a:rPr lang="en-US" altLang="zh-CN"/>
            </a:fld>
            <a:endParaRPr lang="en-US" altLang="zh-CN"/>
          </a:p>
        </p:txBody>
      </p:sp>
      <p:sp>
        <p:nvSpPr>
          <p:cNvPr id="6" name="Title 1"/>
          <p:cNvSpPr>
            <a:spLocks noGrp="1"/>
          </p:cNvSpPr>
          <p:nvPr>
            <p:ph type="title"/>
          </p:nvPr>
        </p:nvSpPr>
        <p:spPr>
          <a:xfrm>
            <a:off x="179512" y="116632"/>
            <a:ext cx="7886700" cy="1325563"/>
          </a:xfrm>
        </p:spPr>
        <p:txBody>
          <a:bodyPr/>
          <a:lstStyle>
            <a:lvl1pPr>
              <a:defRPr b="1">
                <a:latin typeface="微软雅黑" panose="020B0503020204020204" pitchFamily="34" charset="-122"/>
                <a:ea typeface="微软雅黑" panose="020B0503020204020204" pitchFamily="34" charset="-122"/>
              </a:defRPr>
            </a:lvl1pPr>
          </a:lstStyle>
          <a:p>
            <a:r>
              <a:rPr lang="zh-CN" altLang="en-US"/>
              <a:t>单击此处编辑母版标题样式</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altLang="zh-CN"/>
          </a:p>
        </p:txBody>
      </p:sp>
      <p:sp>
        <p:nvSpPr>
          <p:cNvPr id="3" name="Footer Placeholder 4"/>
          <p:cNvSpPr>
            <a:spLocks noGrp="1"/>
          </p:cNvSpPr>
          <p:nvPr>
            <p:ph type="ftr" sz="quarter" idx="11"/>
          </p:nvPr>
        </p:nvSpPr>
        <p:spPr/>
        <p:txBody>
          <a:bodyPr/>
          <a:lstStyle>
            <a:lvl1pPr>
              <a:defRPr/>
            </a:lvl1pPr>
          </a:lstStyle>
          <a:p>
            <a:pPr>
              <a:defRPr/>
            </a:pPr>
            <a:endParaRPr lang="en-US" altLang="zh-CN"/>
          </a:p>
        </p:txBody>
      </p:sp>
      <p:sp>
        <p:nvSpPr>
          <p:cNvPr id="4" name="Slide Number Placeholder 5"/>
          <p:cNvSpPr>
            <a:spLocks noGrp="1"/>
          </p:cNvSpPr>
          <p:nvPr>
            <p:ph type="sldNum" sz="quarter" idx="12"/>
          </p:nvPr>
        </p:nvSpPr>
        <p:spPr/>
        <p:txBody>
          <a:bodyPr/>
          <a:lstStyle>
            <a:lvl1pPr>
              <a:defRPr/>
            </a:lvl1pPr>
          </a:lstStyle>
          <a:p>
            <a:pPr>
              <a:defRPr/>
            </a:pPr>
            <a:fld id="{C34C3BD7-260C-4BC9-9C17-940D7F59C4D1}"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3"/>
          <p:cNvSpPr>
            <a:spLocks noGrp="1"/>
          </p:cNvSpPr>
          <p:nvPr>
            <p:ph type="dt" sz="half" idx="10"/>
          </p:nvPr>
        </p:nvSpPr>
        <p:spPr/>
        <p:txBody>
          <a:bodyPr/>
          <a:lstStyle>
            <a:lvl1pPr>
              <a:defRPr/>
            </a:lvl1pPr>
          </a:lstStyle>
          <a:p>
            <a:pPr>
              <a:defRPr/>
            </a:pPr>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6ACE6C39-29C4-400B-8A62-388FF04E56DD}"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3"/>
          <p:cNvSpPr>
            <a:spLocks noGrp="1"/>
          </p:cNvSpPr>
          <p:nvPr>
            <p:ph type="dt" sz="half" idx="10"/>
          </p:nvPr>
        </p:nvSpPr>
        <p:spPr/>
        <p:txBody>
          <a:bodyPr/>
          <a:lstStyle>
            <a:lvl1pPr>
              <a:defRPr/>
            </a:lvl1pPr>
          </a:lstStyle>
          <a:p>
            <a:pPr>
              <a:defRPr/>
            </a:pPr>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65A6EBAE-B12E-4D6F-8E93-26479E22C411}"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Text Placeholder 2"/>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endParaRPr lang="en-US" altLang="zh-CN"/>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n-US" altLang="zh-CN"/>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eaLnBrk="1" fontAlgn="auto" hangingPunct="1">
              <a:spcBef>
                <a:spcPts val="0"/>
              </a:spcBef>
              <a:spcAft>
                <a:spcPts val="0"/>
              </a:spcAft>
              <a:defRPr sz="1200" smtClean="0">
                <a:solidFill>
                  <a:schemeClr val="tx1">
                    <a:tint val="75000"/>
                  </a:schemeClr>
                </a:solidFill>
                <a:latin typeface="+mn-lt"/>
              </a:defRPr>
            </a:lvl1pPr>
          </a:lstStyle>
          <a:p>
            <a:pPr>
              <a:defRPr/>
            </a:pPr>
            <a:fld id="{E20A63EA-D302-4CF6-848F-ACE1D644E656}"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rtl="0" fontAlgn="base">
        <a:lnSpc>
          <a:spcPct val="90000"/>
        </a:lnSpc>
        <a:spcBef>
          <a:spcPct val="0"/>
        </a:spcBef>
        <a:spcAft>
          <a:spcPct val="0"/>
        </a:spcAft>
        <a:defRPr sz="4400" b="1" kern="1200">
          <a:solidFill>
            <a:schemeClr val="tx1"/>
          </a:solidFill>
          <a:latin typeface="微软雅黑" panose="020B0503020204020204" pitchFamily="34" charset="-122"/>
          <a:ea typeface="微软雅黑" panose="020B0503020204020204" pitchFamily="34" charset="-122"/>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tiff"/></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hyperlink" Target="https://github.com/thunlp/OOP-THU"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2.tiff"/><Relationship Id="rId2" Type="http://schemas.openxmlformats.org/officeDocument/2006/relationships/image" Target="../media/image12.png"/><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hyperlink" Target="http://www.mingw.org/" TargetMode="Externa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4.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9" Type="http://schemas.openxmlformats.org/officeDocument/2006/relationships/slideLayout" Target="../slideLayouts/slideLayout7.xml"/><Relationship Id="rId18" Type="http://schemas.openxmlformats.org/officeDocument/2006/relationships/tags" Target="../tags/tag17.xml"/><Relationship Id="rId17" Type="http://schemas.openxmlformats.org/officeDocument/2006/relationships/image" Target="../media/image1.png"/><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tiff"/><Relationship Id="rId7" Type="http://schemas.openxmlformats.org/officeDocument/2006/relationships/image" Target="../media/image31.png"/><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 Id="rId3" Type="http://schemas.openxmlformats.org/officeDocument/2006/relationships/image" Target="../media/image27.jpeg"/><Relationship Id="rId2" Type="http://schemas.openxmlformats.org/officeDocument/2006/relationships/image" Target="../media/image26.jpeg"/><Relationship Id="rId10" Type="http://schemas.openxmlformats.org/officeDocument/2006/relationships/notesSlide" Target="../notesSlides/notesSlide19.xml"/><Relationship Id="rId1" Type="http://schemas.openxmlformats.org/officeDocument/2006/relationships/image" Target="../media/image25.png"/></Relationships>
</file>

<file path=ppt/slides/_rels/slide48.xml.rels><?xml version="1.0" encoding="UTF-8" standalone="yes"?>
<Relationships xmlns="http://schemas.openxmlformats.org/package/2006/relationships"><Relationship Id="rId9" Type="http://schemas.openxmlformats.org/officeDocument/2006/relationships/tags" Target="../tags/tag26.xml"/><Relationship Id="rId8" Type="http://schemas.openxmlformats.org/officeDocument/2006/relationships/tags" Target="../tags/tag25.xml"/><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9" Type="http://schemas.openxmlformats.org/officeDocument/2006/relationships/slideLayout" Target="../slideLayouts/slideLayout7.xml"/><Relationship Id="rId18" Type="http://schemas.openxmlformats.org/officeDocument/2006/relationships/tags" Target="../tags/tag34.xml"/><Relationship Id="rId17" Type="http://schemas.openxmlformats.org/officeDocument/2006/relationships/image" Target="../media/image1.png"/><Relationship Id="rId16" Type="http://schemas.openxmlformats.org/officeDocument/2006/relationships/tags" Target="../tags/tag33.xml"/><Relationship Id="rId15" Type="http://schemas.openxmlformats.org/officeDocument/2006/relationships/tags" Target="../tags/tag32.xml"/><Relationship Id="rId14" Type="http://schemas.openxmlformats.org/officeDocument/2006/relationships/tags" Target="../tags/tag31.xml"/><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tags" Target="../tags/tag28.xml"/><Relationship Id="rId10" Type="http://schemas.openxmlformats.org/officeDocument/2006/relationships/tags" Target="../tags/tag27.xml"/><Relationship Id="rId1" Type="http://schemas.openxmlformats.org/officeDocument/2006/relationships/tags" Target="../tags/tag18.xml"/></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2.xml"/><Relationship Id="rId4" Type="http://schemas.openxmlformats.org/officeDocument/2006/relationships/image" Target="../media/image3.tiff"/><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hyperlink" Target="https://code.visualstudio.com/" TargetMode="Externa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image" Target="../media/image2.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hyperlink" Target="https://code.visualstudio.com/docs/languages/cpp" TargetMode="External"/></Relationships>
</file>

<file path=ppt/slides/_rels/slide52.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hyperlink" Target="https://cloud.tsinghua.edu.cn/d/de41ba0b06a04e93bd4b/" TargetMode="Externa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5.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573088" y="1340768"/>
            <a:ext cx="8062912" cy="2952328"/>
          </a:xfrm>
        </p:spPr>
        <p:txBody>
          <a:bodyPr rtlCol="0" anchor="ctr">
            <a:normAutofit/>
          </a:bodyPr>
          <a:lstStyle/>
          <a:p>
            <a:pPr fontAlgn="auto">
              <a:lnSpc>
                <a:spcPct val="150000"/>
              </a:lnSpc>
              <a:spcAft>
                <a:spcPts val="0"/>
              </a:spcAft>
              <a:defRPr/>
            </a:pPr>
            <a:r>
              <a:rPr lang="zh-CN" altLang="en-US" b="1" dirty="0">
                <a:solidFill>
                  <a:srgbClr val="0066CC"/>
                </a:solidFill>
                <a:latin typeface="微软雅黑" panose="020B0503020204020204" pitchFamily="34" charset="-122"/>
                <a:ea typeface="微软雅黑" panose="020B0503020204020204" pitchFamily="34" charset="-122"/>
              </a:rPr>
              <a:t>面向对象程序设计基础</a:t>
            </a:r>
            <a:br>
              <a:rPr lang="zh-CN" altLang="en-US" b="1" dirty="0">
                <a:solidFill>
                  <a:srgbClr val="0066CC"/>
                </a:solidFill>
                <a:latin typeface="微软雅黑" panose="020B0503020204020204" pitchFamily="34" charset="-122"/>
                <a:ea typeface="微软雅黑" panose="020B0503020204020204" pitchFamily="34" charset="-122"/>
              </a:rPr>
            </a:br>
            <a:r>
              <a:rPr lang="zh-CN" altLang="en-US" dirty="0">
                <a:solidFill>
                  <a:srgbClr val="0066CC"/>
                </a:solidFill>
              </a:rPr>
              <a:t>（</a:t>
            </a:r>
            <a:r>
              <a:rPr lang="en-US" altLang="zh-CN" dirty="0">
                <a:solidFill>
                  <a:srgbClr val="0066CC"/>
                </a:solidFill>
              </a:rPr>
              <a:t>OOP</a:t>
            </a:r>
            <a:r>
              <a:rPr lang="zh-CN" altLang="en-US" dirty="0">
                <a:solidFill>
                  <a:srgbClr val="0066CC"/>
                </a:solidFill>
              </a:rPr>
              <a:t>）</a:t>
            </a:r>
            <a:endParaRPr lang="zh-CN" altLang="en-US" b="1" dirty="0">
              <a:solidFill>
                <a:srgbClr val="0066CC"/>
              </a:solidFill>
              <a:latin typeface="微软雅黑" panose="020B0503020204020204" pitchFamily="34" charset="-122"/>
              <a:ea typeface="微软雅黑" panose="020B0503020204020204" pitchFamily="34" charset="-122"/>
            </a:endParaRPr>
          </a:p>
        </p:txBody>
      </p:sp>
      <p:sp>
        <p:nvSpPr>
          <p:cNvPr id="3075" name="副标题 2"/>
          <p:cNvSpPr>
            <a:spLocks noGrp="1"/>
          </p:cNvSpPr>
          <p:nvPr>
            <p:ph type="subTitle" idx="1"/>
          </p:nvPr>
        </p:nvSpPr>
        <p:spPr>
          <a:xfrm>
            <a:off x="0" y="4509120"/>
            <a:ext cx="9144000" cy="2348880"/>
          </a:xfrm>
        </p:spPr>
        <p:txBody>
          <a:bodyPr/>
          <a:lstStyle/>
          <a:p>
            <a:r>
              <a:rPr lang="zh-CN" altLang="en-US" sz="3600" b="1" dirty="0"/>
              <a:t>刘知远</a:t>
            </a:r>
            <a:r>
              <a:rPr lang="zh-CN" altLang="en-US" sz="2800" b="1" dirty="0"/>
              <a:t> </a:t>
            </a:r>
            <a:endParaRPr lang="en-US" altLang="zh-CN" sz="2800" b="1" dirty="0"/>
          </a:p>
          <a:p>
            <a:r>
              <a:rPr lang="en-US" altLang="zh-CN" sz="2800" b="1" dirty="0"/>
              <a:t>liuzy@tsinghua.edu.cn</a:t>
            </a:r>
            <a:endParaRPr lang="en-US" altLang="zh-CN" sz="2800" b="1" dirty="0"/>
          </a:p>
          <a:p>
            <a:r>
              <a:rPr lang="en-US" altLang="zh-CN" b="1" dirty="0"/>
              <a:t>http://nlp.csai.tsinghua.edu.cn/~</a:t>
            </a:r>
            <a:r>
              <a:rPr lang="en-US" altLang="zh-CN" b="1" dirty="0" err="1"/>
              <a:t>lzy</a:t>
            </a:r>
            <a:r>
              <a:rPr lang="en-US" altLang="zh-CN" b="1" dirty="0"/>
              <a:t>/</a:t>
            </a:r>
            <a:r>
              <a:rPr lang="zh-CN" altLang="en-US" b="1" dirty="0"/>
              <a:t> </a:t>
            </a:r>
            <a:endParaRPr lang="en-US" altLang="zh-CN" b="1" dirty="0"/>
          </a:p>
          <a:p>
            <a:r>
              <a:rPr lang="zh-CN" altLang="en-US" b="1" dirty="0"/>
              <a:t>课程团队：刘知远 姚海龙 黄民烈</a:t>
            </a:r>
            <a:endParaRPr lang="zh-CN" altLang="en-US" b="1" dirty="0"/>
          </a:p>
        </p:txBody>
      </p:sp>
      <p:sp>
        <p:nvSpPr>
          <p:cNvPr id="3" name="灯片编号占位符 2"/>
          <p:cNvSpPr>
            <a:spLocks noGrp="1"/>
          </p:cNvSpPr>
          <p:nvPr>
            <p:ph type="sldNum" sz="quarter" idx="12"/>
          </p:nvPr>
        </p:nvSpPr>
        <p:spPr/>
        <p:txBody>
          <a:bodyPr/>
          <a:lstStyle/>
          <a:p>
            <a:pPr>
              <a:defRPr/>
            </a:pPr>
            <a:fld id="{E5375CB7-C50A-49C3-BF10-448E10BBECBB}" type="slidenum">
              <a:rPr lang="en-US" altLang="zh-CN" smtClean="0"/>
            </a:fld>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203200" y="198438"/>
            <a:ext cx="7886700" cy="1325562"/>
          </a:xfrm>
        </p:spPr>
        <p:txBody>
          <a:bodyPr/>
          <a:lstStyle/>
          <a:p>
            <a:r>
              <a:rPr lang="zh-CN" altLang="en-US" b="1" dirty="0">
                <a:latin typeface="微软雅黑" panose="020B0503020204020204" pitchFamily="34" charset="-122"/>
                <a:ea typeface="微软雅黑" panose="020B0503020204020204" pitchFamily="34" charset="-122"/>
              </a:rPr>
              <a:t>先导与后继课程关系</a:t>
            </a:r>
            <a:endParaRPr lang="zh-CN" altLang="en-US" b="1" dirty="0">
              <a:latin typeface="微软雅黑" panose="020B0503020204020204" pitchFamily="34" charset="-122"/>
              <a:ea typeface="微软雅黑" panose="020B0503020204020204" pitchFamily="34" charset="-122"/>
            </a:endParaRPr>
          </a:p>
        </p:txBody>
      </p:sp>
      <p:grpSp>
        <p:nvGrpSpPr>
          <p:cNvPr id="7171" name="Group 51"/>
          <p:cNvGrpSpPr/>
          <p:nvPr/>
        </p:nvGrpSpPr>
        <p:grpSpPr bwMode="auto">
          <a:xfrm>
            <a:off x="1879600" y="1844675"/>
            <a:ext cx="4799013" cy="4176713"/>
            <a:chOff x="1175" y="1104"/>
            <a:chExt cx="3023" cy="2631"/>
          </a:xfrm>
        </p:grpSpPr>
        <p:sp>
          <p:nvSpPr>
            <p:cNvPr id="7172" name="AutoShape 5"/>
            <p:cNvSpPr>
              <a:spLocks noChangeArrowheads="1"/>
            </p:cNvSpPr>
            <p:nvPr/>
          </p:nvSpPr>
          <p:spPr bwMode="auto">
            <a:xfrm>
              <a:off x="1175" y="2191"/>
              <a:ext cx="3023" cy="409"/>
            </a:xfrm>
            <a:prstGeom prst="flowChartProcess">
              <a:avLst/>
            </a:prstGeom>
            <a:solidFill>
              <a:srgbClr val="FF3300"/>
            </a:solidFill>
            <a:ln w="28575" cap="sq">
              <a:solidFill>
                <a:srgbClr val="00CC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sz="3600" dirty="0">
                  <a:solidFill>
                    <a:srgbClr val="FFFF00"/>
                  </a:solidFill>
                  <a:latin typeface="黑体" panose="02010609060101010101" charset="-122"/>
                  <a:ea typeface="黑体" panose="02010609060101010101" charset="-122"/>
                  <a:cs typeface="黑体" panose="02010609060101010101" charset="-122"/>
                </a:rPr>
                <a:t>面向对象程序设计基础</a:t>
              </a:r>
              <a:endParaRPr lang="zh-CN" altLang="en-US" sz="3600" dirty="0">
                <a:solidFill>
                  <a:srgbClr val="FFFF00"/>
                </a:solidFill>
                <a:latin typeface="黑体" panose="02010609060101010101" charset="-122"/>
                <a:ea typeface="黑体" panose="02010609060101010101" charset="-122"/>
                <a:cs typeface="黑体" panose="02010609060101010101" charset="-122"/>
              </a:endParaRPr>
            </a:p>
          </p:txBody>
        </p:sp>
        <p:sp>
          <p:nvSpPr>
            <p:cNvPr id="7173" name="AutoShape 6"/>
            <p:cNvSpPr>
              <a:spLocks noChangeArrowheads="1"/>
            </p:cNvSpPr>
            <p:nvPr/>
          </p:nvSpPr>
          <p:spPr bwMode="auto">
            <a:xfrm>
              <a:off x="1776" y="1104"/>
              <a:ext cx="1850" cy="412"/>
            </a:xfrm>
            <a:prstGeom prst="flowChartProcess">
              <a:avLst/>
            </a:prstGeom>
            <a:solidFill>
              <a:srgbClr val="0066CC"/>
            </a:solidFill>
            <a:ln w="12700" cap="sq">
              <a:solidFill>
                <a:srgbClr val="00CC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sz="3600" dirty="0">
                  <a:solidFill>
                    <a:srgbClr val="FFFFFF"/>
                  </a:solidFill>
                  <a:latin typeface="黑体" panose="02010609060101010101" charset="-122"/>
                  <a:ea typeface="黑体" panose="02010609060101010101" charset="-122"/>
                  <a:cs typeface="黑体" panose="02010609060101010101" charset="-122"/>
                </a:rPr>
                <a:t>程序设计基础</a:t>
              </a:r>
              <a:endParaRPr lang="zh-CN" altLang="en-US" sz="3600" dirty="0">
                <a:solidFill>
                  <a:srgbClr val="FFFFFF"/>
                </a:solidFill>
                <a:latin typeface="黑体" panose="02010609060101010101" charset="-122"/>
                <a:ea typeface="黑体" panose="02010609060101010101" charset="-122"/>
                <a:cs typeface="黑体" panose="02010609060101010101" charset="-122"/>
              </a:endParaRPr>
            </a:p>
          </p:txBody>
        </p:sp>
        <p:sp>
          <p:nvSpPr>
            <p:cNvPr id="7174" name="Line 20"/>
            <p:cNvSpPr>
              <a:spLocks noChangeShapeType="1"/>
            </p:cNvSpPr>
            <p:nvPr/>
          </p:nvSpPr>
          <p:spPr bwMode="auto">
            <a:xfrm>
              <a:off x="2688" y="1536"/>
              <a:ext cx="0" cy="624"/>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7175" name="AutoShape 14"/>
            <p:cNvSpPr>
              <a:spLocks noChangeArrowheads="1"/>
            </p:cNvSpPr>
            <p:nvPr/>
          </p:nvSpPr>
          <p:spPr bwMode="auto">
            <a:xfrm>
              <a:off x="1329" y="3323"/>
              <a:ext cx="1274" cy="412"/>
            </a:xfrm>
            <a:prstGeom prst="flowChartProcess">
              <a:avLst/>
            </a:prstGeom>
            <a:solidFill>
              <a:srgbClr val="0066CC"/>
            </a:solidFill>
            <a:ln w="12700" cap="sq">
              <a:solidFill>
                <a:srgbClr val="00CC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sz="3600" dirty="0">
                  <a:solidFill>
                    <a:srgbClr val="FFFFFF"/>
                  </a:solidFill>
                  <a:latin typeface="黑体" panose="02010609060101010101" charset="-122"/>
                  <a:ea typeface="黑体" panose="02010609060101010101" charset="-122"/>
                  <a:cs typeface="黑体" panose="02010609060101010101" charset="-122"/>
                </a:rPr>
                <a:t>数据结构</a:t>
              </a:r>
              <a:endParaRPr lang="zh-CN" altLang="en-US" sz="3600" dirty="0">
                <a:solidFill>
                  <a:srgbClr val="FFFFFF"/>
                </a:solidFill>
                <a:latin typeface="黑体" panose="02010609060101010101" charset="-122"/>
                <a:ea typeface="黑体" panose="02010609060101010101" charset="-122"/>
                <a:cs typeface="黑体" panose="02010609060101010101" charset="-122"/>
              </a:endParaRPr>
            </a:p>
          </p:txBody>
        </p:sp>
        <p:sp>
          <p:nvSpPr>
            <p:cNvPr id="7176" name="Line 29"/>
            <p:cNvSpPr>
              <a:spLocks noChangeShapeType="1"/>
            </p:cNvSpPr>
            <p:nvPr/>
          </p:nvSpPr>
          <p:spPr bwMode="auto">
            <a:xfrm flipH="1">
              <a:off x="2009" y="2592"/>
              <a:ext cx="679" cy="707"/>
            </a:xfrm>
            <a:prstGeom prst="line">
              <a:avLst/>
            </a:prstGeom>
            <a:noFill/>
            <a:ln w="28575">
              <a:solidFill>
                <a:srgbClr val="FF00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7177" name="AutoShape 48"/>
            <p:cNvSpPr>
              <a:spLocks noChangeArrowheads="1"/>
            </p:cNvSpPr>
            <p:nvPr/>
          </p:nvSpPr>
          <p:spPr bwMode="auto">
            <a:xfrm>
              <a:off x="2916" y="3316"/>
              <a:ext cx="1274" cy="412"/>
            </a:xfrm>
            <a:prstGeom prst="flowChartProcess">
              <a:avLst/>
            </a:prstGeom>
            <a:solidFill>
              <a:srgbClr val="0066CC"/>
            </a:solidFill>
            <a:ln w="12700" cap="sq">
              <a:solidFill>
                <a:srgbClr val="00CC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sz="3600" dirty="0">
                  <a:solidFill>
                    <a:srgbClr val="FFFFFF"/>
                  </a:solidFill>
                  <a:latin typeface="黑体" panose="02010609060101010101" charset="-122"/>
                  <a:ea typeface="黑体" panose="02010609060101010101" charset="-122"/>
                  <a:cs typeface="黑体" panose="02010609060101010101" charset="-122"/>
                </a:rPr>
                <a:t>软件工程</a:t>
              </a:r>
              <a:endParaRPr lang="zh-CN" altLang="en-US" sz="3600" dirty="0">
                <a:solidFill>
                  <a:srgbClr val="FFFFFF"/>
                </a:solidFill>
                <a:latin typeface="黑体" panose="02010609060101010101" charset="-122"/>
                <a:ea typeface="黑体" panose="02010609060101010101" charset="-122"/>
                <a:cs typeface="黑体" panose="02010609060101010101" charset="-122"/>
              </a:endParaRPr>
            </a:p>
          </p:txBody>
        </p:sp>
        <p:sp>
          <p:nvSpPr>
            <p:cNvPr id="7178" name="Line 50"/>
            <p:cNvSpPr>
              <a:spLocks noChangeShapeType="1"/>
            </p:cNvSpPr>
            <p:nvPr/>
          </p:nvSpPr>
          <p:spPr bwMode="auto">
            <a:xfrm>
              <a:off x="2688" y="2600"/>
              <a:ext cx="818" cy="699"/>
            </a:xfrm>
            <a:prstGeom prst="line">
              <a:avLst/>
            </a:prstGeom>
            <a:noFill/>
            <a:ln w="28575">
              <a:solidFill>
                <a:srgbClr val="FF0000"/>
              </a:solidFill>
              <a:prstDash val="dash"/>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grpSp>
      <p:sp>
        <p:nvSpPr>
          <p:cNvPr id="2" name="灯片编号占位符 1"/>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r>
              <a:rPr lang="zh-TW" altLang="en-US"/>
              <a:t>课程目标</a:t>
            </a:r>
            <a:r>
              <a:rPr lang="en-US" altLang="zh-TW"/>
              <a:t>—</a:t>
            </a:r>
            <a:r>
              <a:rPr lang="zh-CN" altLang="en-US"/>
              <a:t>编写</a:t>
            </a:r>
            <a:r>
              <a:rPr lang="zh-TW" altLang="en-US"/>
              <a:t>更</a:t>
            </a:r>
            <a:r>
              <a:rPr lang="zh-CN" altLang="en-US"/>
              <a:t>好</a:t>
            </a:r>
            <a:r>
              <a:rPr lang="zh-TW" altLang="en-US"/>
              <a:t>的</a:t>
            </a:r>
            <a:r>
              <a:rPr lang="zh-CN" altLang="en-US"/>
              <a:t>软件</a:t>
            </a:r>
            <a:endParaRPr lang="en-US" altLang="zh-CN"/>
          </a:p>
        </p:txBody>
      </p:sp>
      <p:sp>
        <p:nvSpPr>
          <p:cNvPr id="29699" name="Rectangle 3"/>
          <p:cNvSpPr>
            <a:spLocks noGrp="1" noChangeArrowheads="1"/>
          </p:cNvSpPr>
          <p:nvPr>
            <p:ph type="body" idx="1"/>
          </p:nvPr>
        </p:nvSpPr>
        <p:spPr>
          <a:xfrm>
            <a:off x="395536" y="1200251"/>
            <a:ext cx="8623870" cy="4749029"/>
          </a:xfrm>
        </p:spPr>
        <p:txBody>
          <a:bodyPr/>
          <a:lstStyle/>
          <a:p>
            <a:pPr eaLnBrk="1" hangingPunct="1">
              <a:lnSpc>
                <a:spcPct val="150000"/>
              </a:lnSpc>
            </a:pPr>
            <a:r>
              <a:rPr lang="zh-CN" altLang="en-US" dirty="0"/>
              <a:t>简单性</a:t>
            </a:r>
            <a:endParaRPr lang="en-US" altLang="zh-CN" dirty="0"/>
          </a:p>
          <a:p>
            <a:pPr lvl="1" eaLnBrk="1" hangingPunct="1">
              <a:lnSpc>
                <a:spcPct val="150000"/>
              </a:lnSpc>
            </a:pPr>
            <a:r>
              <a:rPr lang="zh-CN" altLang="en-US" dirty="0"/>
              <a:t>使程序短而容易管理</a:t>
            </a:r>
            <a:endParaRPr lang="en-US" altLang="zh-CN" dirty="0"/>
          </a:p>
          <a:p>
            <a:pPr eaLnBrk="1" hangingPunct="1">
              <a:lnSpc>
                <a:spcPct val="150000"/>
              </a:lnSpc>
            </a:pPr>
            <a:r>
              <a:rPr lang="zh-CN" altLang="en-US" dirty="0"/>
              <a:t>清晰性</a:t>
            </a:r>
            <a:endParaRPr lang="en-US" altLang="zh-CN" dirty="0"/>
          </a:p>
          <a:p>
            <a:pPr lvl="1" eaLnBrk="1" hangingPunct="1">
              <a:lnSpc>
                <a:spcPct val="150000"/>
              </a:lnSpc>
            </a:pPr>
            <a:r>
              <a:rPr lang="zh-CN" altLang="en-US" dirty="0"/>
              <a:t>好的可读性；保证程序容易理解，无论是对人还是对机器</a:t>
            </a:r>
            <a:endParaRPr lang="en-US" altLang="zh-CN" dirty="0"/>
          </a:p>
          <a:p>
            <a:pPr eaLnBrk="1" hangingPunct="1">
              <a:lnSpc>
                <a:spcPct val="150000"/>
              </a:lnSpc>
            </a:pPr>
            <a:r>
              <a:rPr lang="zh-CN" altLang="en-US" dirty="0"/>
              <a:t>普遍性</a:t>
            </a:r>
            <a:endParaRPr lang="en-US" altLang="zh-CN" dirty="0"/>
          </a:p>
          <a:p>
            <a:pPr lvl="1" eaLnBrk="1" hangingPunct="1">
              <a:lnSpc>
                <a:spcPct val="150000"/>
              </a:lnSpc>
            </a:pPr>
            <a:r>
              <a:rPr lang="zh-CN" altLang="en-US" dirty="0"/>
              <a:t>程序在很广泛的情形下都能工作得很好，也容易做修改以适应新出现的情况</a:t>
            </a:r>
            <a:endParaRPr lang="en-US" altLang="zh-CN" dirty="0"/>
          </a:p>
        </p:txBody>
      </p:sp>
      <p:sp>
        <p:nvSpPr>
          <p:cNvPr id="29700" name="TextBox 1"/>
          <p:cNvSpPr txBox="1">
            <a:spLocks noChangeArrowheads="1"/>
          </p:cNvSpPr>
          <p:nvPr/>
        </p:nvSpPr>
        <p:spPr bwMode="auto">
          <a:xfrm>
            <a:off x="1379443" y="6146140"/>
            <a:ext cx="6288901" cy="523220"/>
          </a:xfrm>
          <a:prstGeom prst="rect">
            <a:avLst/>
          </a:prstGeom>
          <a:solidFill>
            <a:srgbClr val="FFFF00"/>
          </a:solidFill>
          <a:ln>
            <a:noFill/>
          </a:ln>
        </p:spPr>
        <p:txBody>
          <a:bodyPr wrap="none">
            <a:spAutoFit/>
          </a:bodyPr>
          <a:lstStyle>
            <a:defPPr>
              <a:defRPr lang="en-US"/>
            </a:defPPr>
            <a:lvl1pPr>
              <a:defRPr kumimoji="0" sz="2800" b="1">
                <a:solidFill>
                  <a:srgbClr val="003366"/>
                </a:solidFill>
                <a:latin typeface="华文仿宋" panose="02010600040101010101" charset="-122"/>
                <a:ea typeface="华文仿宋" panose="02010600040101010101" charset="-122"/>
                <a:cs typeface="华文仿宋" panose="02010600040101010101" charset="-122"/>
              </a:defRPr>
            </a:lvl1pPr>
            <a:lvl2pPr marL="742950" indent="-285750">
              <a:defRPr kumimoji="1" sz="2000">
                <a:latin typeface="Times New Roman" panose="02020603050405020304" charset="0"/>
                <a:ea typeface="仿宋_GB2312" charset="0"/>
              </a:defRPr>
            </a:lvl2pPr>
            <a:lvl3pPr marL="1143000" indent="-228600">
              <a:defRPr kumimoji="1" sz="2000">
                <a:latin typeface="Times New Roman" panose="02020603050405020304" charset="0"/>
                <a:ea typeface="仿宋_GB2312" charset="0"/>
              </a:defRPr>
            </a:lvl3pPr>
            <a:lvl4pPr marL="1600200" indent="-228600">
              <a:defRPr kumimoji="1" sz="2000">
                <a:latin typeface="Times New Roman" panose="02020603050405020304" charset="0"/>
                <a:ea typeface="仿宋_GB2312" charset="0"/>
              </a:defRPr>
            </a:lvl4pPr>
            <a:lvl5pPr marL="2057400" indent="-228600">
              <a:defRPr kumimoji="1" sz="2000">
                <a:latin typeface="Times New Roman" panose="02020603050405020304" charset="0"/>
                <a:ea typeface="仿宋_GB2312" charset="0"/>
              </a:defRPr>
            </a:lvl5pPr>
            <a:lvl6pPr marL="2514600" indent="-228600" algn="ctr" eaLnBrk="0" fontAlgn="base" hangingPunct="0">
              <a:spcBef>
                <a:spcPct val="50000"/>
              </a:spcBef>
              <a:spcAft>
                <a:spcPct val="0"/>
              </a:spcAft>
              <a:defRPr kumimoji="1" sz="2000">
                <a:latin typeface="Times New Roman" panose="02020603050405020304" charset="0"/>
                <a:ea typeface="仿宋_GB2312" charset="0"/>
              </a:defRPr>
            </a:lvl6pPr>
            <a:lvl7pPr marL="2971800" indent="-228600" algn="ctr" eaLnBrk="0" fontAlgn="base" hangingPunct="0">
              <a:spcBef>
                <a:spcPct val="50000"/>
              </a:spcBef>
              <a:spcAft>
                <a:spcPct val="0"/>
              </a:spcAft>
              <a:defRPr kumimoji="1" sz="2000">
                <a:latin typeface="Times New Roman" panose="02020603050405020304" charset="0"/>
                <a:ea typeface="仿宋_GB2312" charset="0"/>
              </a:defRPr>
            </a:lvl7pPr>
            <a:lvl8pPr marL="3429000" indent="-228600" algn="ctr" eaLnBrk="0" fontAlgn="base" hangingPunct="0">
              <a:spcBef>
                <a:spcPct val="50000"/>
              </a:spcBef>
              <a:spcAft>
                <a:spcPct val="0"/>
              </a:spcAft>
              <a:defRPr kumimoji="1" sz="2000">
                <a:latin typeface="Times New Roman" panose="02020603050405020304" charset="0"/>
                <a:ea typeface="仿宋_GB2312" charset="0"/>
              </a:defRPr>
            </a:lvl8pPr>
            <a:lvl9pPr marL="3886200" indent="-228600" algn="ctr" eaLnBrk="0" fontAlgn="base" hangingPunct="0">
              <a:spcBef>
                <a:spcPct val="50000"/>
              </a:spcBef>
              <a:spcAft>
                <a:spcPct val="0"/>
              </a:spcAft>
              <a:defRPr kumimoji="1" sz="2000">
                <a:latin typeface="Times New Roman" panose="02020603050405020304" charset="0"/>
                <a:ea typeface="仿宋_GB2312" charset="0"/>
              </a:defRPr>
            </a:lvl9pPr>
          </a:lstStyle>
          <a:p>
            <a:r>
              <a:rPr lang="zh-TW" altLang="en-US" dirty="0">
                <a:latin typeface="华文楷体" panose="02010600040101010101" pitchFamily="2" charset="-122"/>
                <a:ea typeface="华文楷体" panose="02010600040101010101" pitchFamily="2" charset="-122"/>
                <a:cs typeface="华文楷体" panose="02010600040101010101" pitchFamily="2" charset="-122"/>
              </a:rPr>
              <a:t>如何使</a:t>
            </a:r>
            <a:r>
              <a:rPr lang="zh-CN" altLang="en-US" dirty="0">
                <a:latin typeface="华文楷体" panose="02010600040101010101" pitchFamily="2" charset="-122"/>
                <a:ea typeface="华文楷体" panose="02010600040101010101" pitchFamily="2" charset="-122"/>
                <a:cs typeface="华文楷体" panose="02010600040101010101" pitchFamily="2" charset="-122"/>
              </a:rPr>
              <a:t>自己的</a:t>
            </a:r>
            <a:r>
              <a:rPr lang="zh-TW" altLang="en-US" dirty="0">
                <a:latin typeface="华文楷体" panose="02010600040101010101" pitchFamily="2" charset="-122"/>
                <a:ea typeface="华文楷体" panose="02010600040101010101" pitchFamily="2" charset="-122"/>
                <a:cs typeface="华文楷体" panose="02010600040101010101" pitchFamily="2" charset="-122"/>
              </a:rPr>
              <a:t>程序满足上述三条原则？</a:t>
            </a:r>
            <a:endParaRPr lang="en-US" altLang="en-US" dirty="0">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2" name="灯片编号占位符 1"/>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anim calcmode="lin" valueType="num">
                                      <p:cBhvr additive="base">
                                        <p:cTn id="7" dur="500" fill="hold"/>
                                        <p:tgtEl>
                                          <p:spTgt spid="2969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69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anim calcmode="lin" valueType="num">
                                      <p:cBhvr additive="base">
                                        <p:cTn id="11" dur="500" fill="hold"/>
                                        <p:tgtEl>
                                          <p:spTgt spid="2969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96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699">
                                            <p:txEl>
                                              <p:pRg st="2" end="2"/>
                                            </p:txEl>
                                          </p:spTgt>
                                        </p:tgtEl>
                                        <p:attrNameLst>
                                          <p:attrName>style.visibility</p:attrName>
                                        </p:attrNameLst>
                                      </p:cBhvr>
                                      <p:to>
                                        <p:strVal val="visible"/>
                                      </p:to>
                                    </p:set>
                                    <p:anim calcmode="lin" valueType="num">
                                      <p:cBhvr additive="base">
                                        <p:cTn id="17" dur="500" fill="hold"/>
                                        <p:tgtEl>
                                          <p:spTgt spid="2969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969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29699">
                                            <p:txEl>
                                              <p:pRg st="3" end="3"/>
                                            </p:txEl>
                                          </p:spTgt>
                                        </p:tgtEl>
                                        <p:attrNameLst>
                                          <p:attrName>style.visibility</p:attrName>
                                        </p:attrNameLst>
                                      </p:cBhvr>
                                      <p:to>
                                        <p:strVal val="visible"/>
                                      </p:to>
                                    </p:set>
                                    <p:anim calcmode="lin" valueType="num">
                                      <p:cBhvr additive="base">
                                        <p:cTn id="21" dur="500" fill="hold"/>
                                        <p:tgtEl>
                                          <p:spTgt spid="2969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969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9699">
                                            <p:txEl>
                                              <p:pRg st="4" end="4"/>
                                            </p:txEl>
                                          </p:spTgt>
                                        </p:tgtEl>
                                        <p:attrNameLst>
                                          <p:attrName>style.visibility</p:attrName>
                                        </p:attrNameLst>
                                      </p:cBhvr>
                                      <p:to>
                                        <p:strVal val="visible"/>
                                      </p:to>
                                    </p:set>
                                    <p:anim calcmode="lin" valueType="num">
                                      <p:cBhvr additive="base">
                                        <p:cTn id="27" dur="500" fill="hold"/>
                                        <p:tgtEl>
                                          <p:spTgt spid="2969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9699">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9699">
                                            <p:txEl>
                                              <p:pRg st="5" end="5"/>
                                            </p:txEl>
                                          </p:spTgt>
                                        </p:tgtEl>
                                        <p:attrNameLst>
                                          <p:attrName>style.visibility</p:attrName>
                                        </p:attrNameLst>
                                      </p:cBhvr>
                                      <p:to>
                                        <p:strVal val="visible"/>
                                      </p:to>
                                    </p:set>
                                    <p:anim calcmode="lin" valueType="num">
                                      <p:cBhvr additive="base">
                                        <p:cTn id="31" dur="500" fill="hold"/>
                                        <p:tgtEl>
                                          <p:spTgt spid="29699">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969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9700"/>
                                        </p:tgtEl>
                                        <p:attrNameLst>
                                          <p:attrName>style.visibility</p:attrName>
                                        </p:attrNameLst>
                                      </p:cBhvr>
                                      <p:to>
                                        <p:strVal val="visible"/>
                                      </p:to>
                                    </p:set>
                                    <p:animEffect transition="in" filter="wipe(left)">
                                      <p:cBhvr>
                                        <p:cTn id="37" dur="500"/>
                                        <p:tgtEl>
                                          <p:spTgt spid="297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P spid="2970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944053" y="1124744"/>
            <a:ext cx="6868307" cy="5733256"/>
          </a:xfrm>
          <a:prstGeom prst="rect">
            <a:avLst/>
          </a:prstGeom>
        </p:spPr>
      </p:pic>
      <p:sp>
        <p:nvSpPr>
          <p:cNvPr id="2" name="标题 1"/>
          <p:cNvSpPr>
            <a:spLocks noGrp="1"/>
          </p:cNvSpPr>
          <p:nvPr>
            <p:ph type="title"/>
          </p:nvPr>
        </p:nvSpPr>
        <p:spPr>
          <a:xfrm>
            <a:off x="179512" y="116632"/>
            <a:ext cx="8964488" cy="1325563"/>
          </a:xfrm>
        </p:spPr>
        <p:txBody>
          <a:bodyPr/>
          <a:lstStyle/>
          <a:p>
            <a:r>
              <a:rPr kumimoji="1" lang="zh-CN" altLang="en-US"/>
              <a:t>为什么选择 </a:t>
            </a:r>
            <a:r>
              <a:rPr kumimoji="1" lang="en-US" altLang="zh-CN"/>
              <a:t>C++</a:t>
            </a:r>
            <a:r>
              <a:rPr kumimoji="1" lang="zh-CN" altLang="en-US"/>
              <a:t> 语言？</a:t>
            </a:r>
            <a:endParaRPr kumimoji="1" lang="zh-CN" altLang="en-US"/>
          </a:p>
        </p:txBody>
      </p:sp>
      <p:sp>
        <p:nvSpPr>
          <p:cNvPr id="6" name="标题 1"/>
          <p:cNvSpPr txBox="1"/>
          <p:nvPr/>
        </p:nvSpPr>
        <p:spPr bwMode="auto">
          <a:xfrm>
            <a:off x="913366" y="5445224"/>
            <a:ext cx="6912768" cy="1008112"/>
          </a:xfrm>
          <a:prstGeom prst="rect">
            <a:avLst/>
          </a:prstGeom>
          <a:solidFill>
            <a:srgbClr val="FFFF00"/>
          </a:solidFill>
          <a:ln>
            <a:noFill/>
          </a:ln>
        </p:spPr>
        <p:txBody>
          <a:bodyPr vert="horz" wrap="square" lIns="91440" tIns="45720" rIns="91440" bIns="45720" numCol="1" anchor="ctr" anchorCtr="0" compatLnSpc="1"/>
          <a:lstStyle>
            <a:lvl1pPr algn="l" rtl="0" fontAlgn="base">
              <a:lnSpc>
                <a:spcPct val="90000"/>
              </a:lnSpc>
              <a:spcBef>
                <a:spcPct val="0"/>
              </a:spcBef>
              <a:spcAft>
                <a:spcPct val="0"/>
              </a:spcAft>
              <a:defRPr sz="4400" b="1" kern="1200">
                <a:solidFill>
                  <a:schemeClr val="tx1"/>
                </a:solidFill>
                <a:latin typeface="微软雅黑" panose="020B0503020204020204" pitchFamily="34" charset="-122"/>
                <a:ea typeface="微软雅黑" panose="020B0503020204020204" pitchFamily="34" charset="-122"/>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algn="ctr" defTabSz="914400" eaLnBrk="1" hangingPunct="1"/>
            <a:r>
              <a:rPr kumimoji="1" lang="en-US" altLang="zh-CN" sz="2800" dirty="0"/>
              <a:t>TIOBE</a:t>
            </a:r>
            <a:r>
              <a:rPr kumimoji="1" lang="zh-CN" altLang="en-US" sz="2800" dirty="0"/>
              <a:t>编程语言指数排行表 </a:t>
            </a:r>
            <a:r>
              <a:rPr kumimoji="1" lang="en-US" altLang="zh-CN" sz="2800" dirty="0"/>
              <a:t>TOP20</a:t>
            </a:r>
            <a:r>
              <a:rPr kumimoji="1" lang="zh-CN" altLang="en-US" sz="2800" dirty="0"/>
              <a:t> </a:t>
            </a:r>
            <a:r>
              <a:rPr kumimoji="1" lang="en-US" altLang="zh-CN" sz="2800" dirty="0"/>
              <a:t>(2019.1~2020.1)</a:t>
            </a:r>
            <a:endParaRPr kumimoji="1" lang="zh-CN" altLang="en-US" sz="2800" dirty="0"/>
          </a:p>
        </p:txBody>
      </p:sp>
      <p:sp>
        <p:nvSpPr>
          <p:cNvPr id="4" name="矩形 3"/>
          <p:cNvSpPr/>
          <p:nvPr/>
        </p:nvSpPr>
        <p:spPr>
          <a:xfrm>
            <a:off x="683568" y="2276872"/>
            <a:ext cx="7416824" cy="252627"/>
          </a:xfrm>
          <a:prstGeom prst="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5" name="灯片编号占位符 4"/>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3"/>
          <p:cNvSpPr>
            <a:spLocks noChangeArrowheads="1"/>
          </p:cNvSpPr>
          <p:nvPr/>
        </p:nvSpPr>
        <p:spPr bwMode="auto">
          <a:xfrm>
            <a:off x="2623776" y="3309938"/>
            <a:ext cx="3887788" cy="2495550"/>
          </a:xfrm>
          <a:prstGeom prst="rect">
            <a:avLst/>
          </a:prstGeom>
          <a:noFill/>
          <a:ln w="12700" algn="ctr">
            <a:noFill/>
            <a:prstDash val="dash"/>
            <a:miter lim="800000"/>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endParaRPr lang="zh-CN" altLang="en-US" sz="2000">
              <a:latin typeface="Times New Roman" panose="02020603050405020304" charset="0"/>
              <a:ea typeface="仿宋_GB2312" pitchFamily="49" charset="-122"/>
            </a:endParaRPr>
          </a:p>
        </p:txBody>
      </p:sp>
      <p:sp>
        <p:nvSpPr>
          <p:cNvPr id="9219" name="Rectangle 2"/>
          <p:cNvSpPr>
            <a:spLocks noGrp="1" noChangeArrowheads="1"/>
          </p:cNvSpPr>
          <p:nvPr>
            <p:ph type="title"/>
          </p:nvPr>
        </p:nvSpPr>
        <p:spPr>
          <a:xfrm>
            <a:off x="239713" y="130175"/>
            <a:ext cx="7886700" cy="1325563"/>
          </a:xfrm>
        </p:spPr>
        <p:txBody>
          <a:bodyPr/>
          <a:lstStyle/>
          <a:p>
            <a:r>
              <a:rPr lang="zh-CN" altLang="en-US" b="1">
                <a:latin typeface="微软雅黑" panose="020B0503020204020204" pitchFamily="34" charset="-122"/>
                <a:ea typeface="微软雅黑" panose="020B0503020204020204" pitchFamily="34" charset="-122"/>
              </a:rPr>
              <a:t>课程内容中的几个台阶</a:t>
            </a:r>
            <a:endParaRPr lang="zh-CN" altLang="en-US" b="1">
              <a:latin typeface="微软雅黑" panose="020B0503020204020204" pitchFamily="34" charset="-122"/>
              <a:ea typeface="微软雅黑" panose="020B0503020204020204" pitchFamily="34" charset="-122"/>
            </a:endParaRPr>
          </a:p>
        </p:txBody>
      </p:sp>
      <p:sp>
        <p:nvSpPr>
          <p:cNvPr id="9220" name="AutoShape 4" descr="Small grid"/>
          <p:cNvSpPr>
            <a:spLocks noChangeArrowheads="1"/>
          </p:cNvSpPr>
          <p:nvPr/>
        </p:nvSpPr>
        <p:spPr bwMode="auto">
          <a:xfrm>
            <a:off x="2469789" y="5867400"/>
            <a:ext cx="3846512" cy="781050"/>
          </a:xfrm>
          <a:prstGeom prst="cube">
            <a:avLst>
              <a:gd name="adj" fmla="val 25000"/>
            </a:avLst>
          </a:prstGeom>
          <a:blipFill dpi="0" rotWithShape="0">
            <a:blip r:embed="rId1"/>
            <a:srcRect/>
            <a:tile tx="0" ty="0" sx="100000" sy="100000" flip="none" algn="tl"/>
          </a:blipFill>
          <a:ln w="12700" cap="sq">
            <a:solidFill>
              <a:srgbClr val="0033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en-US" altLang="zh-CN" dirty="0">
                <a:solidFill>
                  <a:srgbClr val="FF0000"/>
                </a:solidFill>
                <a:latin typeface="Impact" panose="020B0806030902050204" pitchFamily="34" charset="0"/>
                <a:ea typeface="黑体" panose="02010609060101010101" charset="-122"/>
              </a:rPr>
              <a:t>C/C++</a:t>
            </a:r>
            <a:r>
              <a:rPr lang="zh-CN" altLang="en-US" sz="3200" dirty="0">
                <a:solidFill>
                  <a:srgbClr val="FF0000"/>
                </a:solidFill>
                <a:latin typeface="Times New Roman" panose="02020603050405020304" charset="0"/>
                <a:ea typeface="黑体" panose="02010609060101010101" charset="-122"/>
              </a:rPr>
              <a:t>面向过程编程</a:t>
            </a:r>
            <a:endParaRPr lang="zh-CN" altLang="en-US" sz="3200" dirty="0">
              <a:solidFill>
                <a:srgbClr val="FF0000"/>
              </a:solidFill>
              <a:latin typeface="Times New Roman" panose="02020603050405020304" charset="0"/>
              <a:ea typeface="黑体" panose="02010609060101010101" charset="-122"/>
            </a:endParaRPr>
          </a:p>
        </p:txBody>
      </p:sp>
      <p:sp>
        <p:nvSpPr>
          <p:cNvPr id="9221" name="AutoShape 6"/>
          <p:cNvSpPr>
            <a:spLocks noChangeArrowheads="1"/>
          </p:cNvSpPr>
          <p:nvPr/>
        </p:nvSpPr>
        <p:spPr bwMode="auto">
          <a:xfrm>
            <a:off x="2692039" y="4975225"/>
            <a:ext cx="2428875" cy="781050"/>
          </a:xfrm>
          <a:prstGeom prst="cube">
            <a:avLst>
              <a:gd name="adj" fmla="val 25000"/>
            </a:avLst>
          </a:prstGeom>
          <a:solidFill>
            <a:schemeClr val="accent1"/>
          </a:solidFill>
          <a:ln w="19050" cap="sq">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sz="3200" dirty="0">
                <a:solidFill>
                  <a:schemeClr val="bg1"/>
                </a:solidFill>
                <a:latin typeface="Times New Roman" panose="02020603050405020304" charset="0"/>
                <a:ea typeface="黑体" panose="02010609060101010101" charset="-122"/>
                <a:sym typeface="Wingdings" panose="05000000000000000000" pitchFamily="2" charset="2"/>
              </a:rPr>
              <a:t>类（对象）</a:t>
            </a:r>
            <a:endParaRPr lang="en-US" altLang="zh-CN" sz="3200" b="1" dirty="0">
              <a:solidFill>
                <a:schemeClr val="bg1"/>
              </a:solidFill>
              <a:latin typeface="Times New Roman" panose="02020603050405020304" charset="0"/>
              <a:ea typeface="黑体" panose="02010609060101010101" charset="-122"/>
            </a:endParaRPr>
          </a:p>
        </p:txBody>
      </p:sp>
      <p:sp>
        <p:nvSpPr>
          <p:cNvPr id="9222" name="AutoShape 7"/>
          <p:cNvSpPr>
            <a:spLocks noChangeArrowheads="1"/>
          </p:cNvSpPr>
          <p:nvPr/>
        </p:nvSpPr>
        <p:spPr bwMode="auto">
          <a:xfrm>
            <a:off x="2923814" y="4164013"/>
            <a:ext cx="2411412" cy="762000"/>
          </a:xfrm>
          <a:prstGeom prst="cube">
            <a:avLst>
              <a:gd name="adj" fmla="val 25000"/>
            </a:avLst>
          </a:prstGeom>
          <a:solidFill>
            <a:schemeClr val="accent1"/>
          </a:solidFill>
          <a:ln w="19050" cap="sq">
            <a:solidFill>
              <a:srgbClr val="FF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sz="3200" dirty="0">
                <a:solidFill>
                  <a:schemeClr val="bg1"/>
                </a:solidFill>
                <a:latin typeface="Times New Roman" panose="02020603050405020304" charset="0"/>
                <a:ea typeface="黑体" panose="02010609060101010101" charset="-122"/>
              </a:rPr>
              <a:t>继承和组合</a:t>
            </a:r>
            <a:endParaRPr lang="zh-CN" altLang="en-US" sz="3200" dirty="0">
              <a:solidFill>
                <a:schemeClr val="bg1"/>
              </a:solidFill>
              <a:latin typeface="Times New Roman" panose="02020603050405020304" charset="0"/>
              <a:ea typeface="黑体" panose="02010609060101010101" charset="-122"/>
            </a:endParaRPr>
          </a:p>
        </p:txBody>
      </p:sp>
      <p:sp>
        <p:nvSpPr>
          <p:cNvPr id="9223" name="AutoShape 8"/>
          <p:cNvSpPr>
            <a:spLocks noChangeArrowheads="1"/>
          </p:cNvSpPr>
          <p:nvPr/>
        </p:nvSpPr>
        <p:spPr bwMode="auto">
          <a:xfrm>
            <a:off x="3163526" y="3319463"/>
            <a:ext cx="2808288" cy="762000"/>
          </a:xfrm>
          <a:prstGeom prst="cube">
            <a:avLst>
              <a:gd name="adj" fmla="val 25000"/>
            </a:avLst>
          </a:prstGeom>
          <a:solidFill>
            <a:srgbClr val="00CC00"/>
          </a:solidFill>
          <a:ln w="19050" cap="sq">
            <a:solidFill>
              <a:srgbClr val="FFFF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sz="3200">
                <a:solidFill>
                  <a:srgbClr val="FFFFFF"/>
                </a:solidFill>
                <a:latin typeface="Times New Roman" panose="02020603050405020304" charset="0"/>
                <a:ea typeface="黑体" panose="02010609060101010101" charset="-122"/>
              </a:rPr>
              <a:t>虚函数</a:t>
            </a:r>
            <a:r>
              <a:rPr lang="zh-CN" altLang="en-US" sz="3200">
                <a:solidFill>
                  <a:srgbClr val="FFFFFF"/>
                </a:solidFill>
                <a:latin typeface="Times New Roman" panose="02020603050405020304" charset="0"/>
                <a:ea typeface="黑体" panose="02010609060101010101" charset="-122"/>
                <a:sym typeface="Wingdings" panose="05000000000000000000" pitchFamily="2" charset="2"/>
              </a:rPr>
              <a:t>多态</a:t>
            </a:r>
            <a:endParaRPr lang="zh-CN" altLang="en-US" sz="3200">
              <a:solidFill>
                <a:srgbClr val="FFFFFF"/>
              </a:solidFill>
              <a:latin typeface="Times New Roman" panose="02020603050405020304" charset="0"/>
              <a:ea typeface="黑体" panose="02010609060101010101" charset="-122"/>
            </a:endParaRPr>
          </a:p>
        </p:txBody>
      </p:sp>
      <p:sp>
        <p:nvSpPr>
          <p:cNvPr id="9224" name="AutoShape 9"/>
          <p:cNvSpPr>
            <a:spLocks noChangeArrowheads="1"/>
          </p:cNvSpPr>
          <p:nvPr/>
        </p:nvSpPr>
        <p:spPr bwMode="auto">
          <a:xfrm>
            <a:off x="3341326" y="2457450"/>
            <a:ext cx="3325813" cy="781050"/>
          </a:xfrm>
          <a:prstGeom prst="cube">
            <a:avLst>
              <a:gd name="adj" fmla="val 25000"/>
            </a:avLst>
          </a:prstGeom>
          <a:solidFill>
            <a:schemeClr val="folHlink"/>
          </a:solidFill>
          <a:ln w="19050" cap="sq">
            <a:solidFill>
              <a:srgbClr val="FFFF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sz="3200" dirty="0">
                <a:solidFill>
                  <a:srgbClr val="FFFFFF"/>
                </a:solidFill>
                <a:latin typeface="Times New Roman" panose="02020603050405020304" charset="0"/>
                <a:ea typeface="黑体" panose="02010609060101010101" charset="-122"/>
              </a:rPr>
              <a:t>模板</a:t>
            </a:r>
            <a:r>
              <a:rPr lang="zh-CN" altLang="en-US" sz="3200" dirty="0">
                <a:solidFill>
                  <a:srgbClr val="FFFFFF"/>
                </a:solidFill>
                <a:latin typeface="Times New Roman" panose="02020603050405020304" charset="0"/>
                <a:ea typeface="黑体" panose="02010609060101010101" charset="-122"/>
                <a:sym typeface="Wingdings" panose="05000000000000000000" pitchFamily="2" charset="2"/>
              </a:rPr>
              <a:t>泛型编程</a:t>
            </a:r>
            <a:endParaRPr lang="zh-CN" altLang="en-US" sz="3200" dirty="0">
              <a:solidFill>
                <a:srgbClr val="FFFFFF"/>
              </a:solidFill>
              <a:latin typeface="Times New Roman" panose="02020603050405020304" charset="0"/>
              <a:ea typeface="黑体" panose="02010609060101010101" charset="-122"/>
            </a:endParaRPr>
          </a:p>
        </p:txBody>
      </p:sp>
      <p:sp>
        <p:nvSpPr>
          <p:cNvPr id="9225" name="AutoShape 11"/>
          <p:cNvSpPr>
            <a:spLocks noChangeArrowheads="1"/>
          </p:cNvSpPr>
          <p:nvPr/>
        </p:nvSpPr>
        <p:spPr bwMode="auto">
          <a:xfrm>
            <a:off x="3557226" y="1639888"/>
            <a:ext cx="4760913" cy="762000"/>
          </a:xfrm>
          <a:prstGeom prst="cube">
            <a:avLst>
              <a:gd name="adj" fmla="val 25000"/>
            </a:avLst>
          </a:prstGeom>
          <a:solidFill>
            <a:srgbClr val="003366"/>
          </a:solidFill>
          <a:ln w="19050" cap="sq">
            <a:solidFill>
              <a:srgbClr val="FFFF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sz="3200" dirty="0">
                <a:solidFill>
                  <a:srgbClr val="FFFFFF"/>
                </a:solidFill>
                <a:latin typeface="Times New Roman" panose="02020603050405020304" charset="0"/>
                <a:ea typeface="黑体" panose="02010609060101010101" charset="-122"/>
              </a:rPr>
              <a:t>设计模式 </a:t>
            </a:r>
            <a:r>
              <a:rPr lang="en-US" altLang="zh-CN" sz="3200" dirty="0">
                <a:solidFill>
                  <a:srgbClr val="FFFFFF"/>
                </a:solidFill>
                <a:latin typeface="Impact" panose="020B0806030902050204" pitchFamily="34" charset="0"/>
                <a:ea typeface="黑体" panose="02010609060101010101" charset="-122"/>
              </a:rPr>
              <a:t>Design Patterns</a:t>
            </a:r>
            <a:endParaRPr lang="en-US" altLang="zh-CN" sz="3200" dirty="0">
              <a:solidFill>
                <a:srgbClr val="FFFFFF"/>
              </a:solidFill>
              <a:latin typeface="Impact" panose="020B0806030902050204" pitchFamily="34" charset="0"/>
              <a:ea typeface="黑体" panose="02010609060101010101" charset="-122"/>
            </a:endParaRPr>
          </a:p>
        </p:txBody>
      </p:sp>
      <p:sp>
        <p:nvSpPr>
          <p:cNvPr id="9226" name="AutoShape 12"/>
          <p:cNvSpPr>
            <a:spLocks noChangeArrowheads="1"/>
          </p:cNvSpPr>
          <p:nvPr/>
        </p:nvSpPr>
        <p:spPr bwMode="auto">
          <a:xfrm rot="-3321166">
            <a:off x="-295636" y="5337175"/>
            <a:ext cx="2160588" cy="503237"/>
          </a:xfrm>
          <a:custGeom>
            <a:avLst/>
            <a:gdLst>
              <a:gd name="T0" fmla="*/ 162088212 w 21600"/>
              <a:gd name="T1" fmla="*/ 0 h 21600"/>
              <a:gd name="T2" fmla="*/ 0 w 21600"/>
              <a:gd name="T3" fmla="*/ 5862222 h 21600"/>
              <a:gd name="T4" fmla="*/ 162088212 w 21600"/>
              <a:gd name="T5" fmla="*/ 11724420 h 21600"/>
              <a:gd name="T6" fmla="*/ 216117616 w 21600"/>
              <a:gd name="T7" fmla="*/ 5862222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CCFF33"/>
          </a:solidFill>
          <a:ln w="19050" cap="sq" algn="ctr">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9227" name="Text Box 14"/>
          <p:cNvSpPr txBox="1">
            <a:spLocks noChangeArrowheads="1"/>
          </p:cNvSpPr>
          <p:nvPr/>
        </p:nvSpPr>
        <p:spPr bwMode="auto">
          <a:xfrm>
            <a:off x="6746850" y="6021388"/>
            <a:ext cx="2336800" cy="525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defPPr>
              <a:defRPr lang="en-US"/>
            </a:defPPr>
            <a:lvl1pPr algn="ctr" eaLnBrk="1" hangingPunct="1">
              <a:lnSpc>
                <a:spcPct val="100000"/>
              </a:lnSpc>
              <a:spcBef>
                <a:spcPct val="50000"/>
              </a:spcBef>
              <a:buFontTx/>
              <a:buNone/>
              <a:defRPr sz="2800">
                <a:solidFill>
                  <a:srgbClr val="FF0000"/>
                </a:solidFill>
                <a:latin typeface="Heiti SC Light" charset="-122"/>
                <a:ea typeface="Heiti SC Light" charset="-122"/>
                <a:cs typeface="Heiti SC Light" charset="-122"/>
              </a:defRPr>
            </a:lvl1pPr>
            <a:lvl2pPr marL="742950" indent="-28575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defTabSz="457200" fontAlgn="base">
              <a:lnSpc>
                <a:spcPct val="90000"/>
              </a:lnSpc>
              <a:spcBef>
                <a:spcPts val="500"/>
              </a:spcBef>
              <a:spcAft>
                <a:spcPct val="0"/>
              </a:spcAft>
              <a:buFont typeface="Arial" panose="020B0604020202020204" pitchFamily="34" charset="0"/>
              <a:buChar char="•"/>
            </a:lvl6pPr>
            <a:lvl7pPr marL="2971800" indent="-228600" defTabSz="457200" fontAlgn="base">
              <a:lnSpc>
                <a:spcPct val="90000"/>
              </a:lnSpc>
              <a:spcBef>
                <a:spcPts val="500"/>
              </a:spcBef>
              <a:spcAft>
                <a:spcPct val="0"/>
              </a:spcAft>
              <a:buFont typeface="Arial" panose="020B0604020202020204" pitchFamily="34" charset="0"/>
              <a:buChar char="•"/>
            </a:lvl7pPr>
            <a:lvl8pPr marL="3429000" indent="-228600" defTabSz="457200" fontAlgn="base">
              <a:lnSpc>
                <a:spcPct val="90000"/>
              </a:lnSpc>
              <a:spcBef>
                <a:spcPts val="500"/>
              </a:spcBef>
              <a:spcAft>
                <a:spcPct val="0"/>
              </a:spcAft>
              <a:buFont typeface="Arial" panose="020B0604020202020204" pitchFamily="34" charset="0"/>
              <a:buChar char="•"/>
            </a:lvl8pPr>
            <a:lvl9pPr marL="3886200" indent="-228600" defTabSz="457200" fontAlgn="base">
              <a:lnSpc>
                <a:spcPct val="90000"/>
              </a:lnSpc>
              <a:spcBef>
                <a:spcPts val="500"/>
              </a:spcBef>
              <a:spcAft>
                <a:spcPct val="0"/>
              </a:spcAft>
              <a:buFont typeface="Arial" panose="020B0604020202020204" pitchFamily="34" charset="0"/>
              <a:buChar char="•"/>
            </a:lvl9pPr>
          </a:lstStyle>
          <a:p>
            <a:r>
              <a:rPr lang="zh-CN" altLang="en-US" dirty="0">
                <a:latin typeface="华文楷体" panose="02010600040101010101" pitchFamily="2" charset="-122"/>
                <a:ea typeface="华文楷体" panose="02010600040101010101" pitchFamily="2" charset="-122"/>
                <a:cs typeface="华文楷体" panose="02010600040101010101" pitchFamily="2" charset="-122"/>
              </a:rPr>
              <a:t>具体操作重用</a:t>
            </a:r>
            <a:endParaRPr lang="zh-CN" altLang="en-US" dirty="0">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9228" name="Text Box 15"/>
          <p:cNvSpPr txBox="1">
            <a:spLocks noChangeArrowheads="1"/>
          </p:cNvSpPr>
          <p:nvPr/>
        </p:nvSpPr>
        <p:spPr bwMode="auto">
          <a:xfrm>
            <a:off x="395536" y="3861048"/>
            <a:ext cx="1978025"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源代码重用</a:t>
            </a:r>
            <a:endParaRPr lang="zh-CN" altLang="en-US"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9229" name="Text Box 16"/>
          <p:cNvSpPr txBox="1">
            <a:spLocks noChangeArrowheads="1"/>
          </p:cNvSpPr>
          <p:nvPr/>
        </p:nvSpPr>
        <p:spPr bwMode="auto">
          <a:xfrm>
            <a:off x="818428" y="1766202"/>
            <a:ext cx="2335212" cy="52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4572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50000"/>
              </a:spcBef>
              <a:buFontTx/>
              <a:buNone/>
            </a:pPr>
            <a:r>
              <a:rPr lang="zh-CN" altLang="en-US"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解决方案重用</a:t>
            </a:r>
            <a:endParaRPr lang="zh-CN" altLang="en-US"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9230" name="Line 18"/>
          <p:cNvSpPr>
            <a:spLocks noChangeShapeType="1"/>
          </p:cNvSpPr>
          <p:nvPr/>
        </p:nvSpPr>
        <p:spPr bwMode="auto">
          <a:xfrm flipV="1">
            <a:off x="2330702" y="3067050"/>
            <a:ext cx="832824" cy="927101"/>
          </a:xfrm>
          <a:prstGeom prst="line">
            <a:avLst/>
          </a:prstGeom>
          <a:noFill/>
          <a:ln w="44450" cap="sq">
            <a:solidFill>
              <a:srgbClr val="0066CC"/>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000" tIns="46800" rIns="90000" bIns="46800" anchor="ctr">
            <a:spAutoFit/>
          </a:bodyPr>
          <a:lstStyle/>
          <a:p>
            <a:endParaRPr lang="zh-CN" altLang="en-US"/>
          </a:p>
        </p:txBody>
      </p:sp>
      <p:sp>
        <p:nvSpPr>
          <p:cNvPr id="9231" name="Line 19"/>
          <p:cNvSpPr>
            <a:spLocks noChangeShapeType="1"/>
          </p:cNvSpPr>
          <p:nvPr/>
        </p:nvSpPr>
        <p:spPr bwMode="auto">
          <a:xfrm>
            <a:off x="2333264" y="4219575"/>
            <a:ext cx="574675" cy="217488"/>
          </a:xfrm>
          <a:prstGeom prst="line">
            <a:avLst/>
          </a:prstGeom>
          <a:noFill/>
          <a:ln w="44450" cap="sq">
            <a:solidFill>
              <a:srgbClr val="0066CC"/>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9232" name="Line 21"/>
          <p:cNvSpPr>
            <a:spLocks noChangeShapeType="1"/>
          </p:cNvSpPr>
          <p:nvPr/>
        </p:nvSpPr>
        <p:spPr bwMode="auto">
          <a:xfrm flipH="1" flipV="1">
            <a:off x="6372200" y="6308725"/>
            <a:ext cx="433387" cy="0"/>
          </a:xfrm>
          <a:prstGeom prst="line">
            <a:avLst/>
          </a:prstGeom>
          <a:noFill/>
          <a:ln w="44450" cap="sq">
            <a:solidFill>
              <a:srgbClr val="FF0000"/>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18" name="Line 21"/>
          <p:cNvSpPr>
            <a:spLocks noChangeShapeType="1"/>
          </p:cNvSpPr>
          <p:nvPr/>
        </p:nvSpPr>
        <p:spPr bwMode="auto">
          <a:xfrm rot="10800000" flipH="1" flipV="1">
            <a:off x="3112541" y="2060848"/>
            <a:ext cx="433387" cy="0"/>
          </a:xfrm>
          <a:prstGeom prst="line">
            <a:avLst/>
          </a:prstGeom>
          <a:noFill/>
          <a:ln w="44450" cap="sq">
            <a:solidFill>
              <a:srgbClr val="FF0000"/>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gn="r"/>
            <a:endParaRPr lang="zh-CN" altLang="en-US" dirty="0"/>
          </a:p>
        </p:txBody>
      </p:sp>
      <p:sp>
        <p:nvSpPr>
          <p:cNvPr id="2" name="灯片编号占位符 1"/>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r>
              <a:rPr lang="en-US" altLang="zh-CN" dirty="0"/>
              <a:t>OOP</a:t>
            </a:r>
            <a:r>
              <a:rPr lang="zh-TW" altLang="en-US" dirty="0"/>
              <a:t>课程与</a:t>
            </a:r>
            <a:r>
              <a:rPr lang="en-US" altLang="zh-CN" dirty="0"/>
              <a:t>F</a:t>
            </a:r>
            <a:r>
              <a:rPr lang="en-US" altLang="zh-TW" dirty="0"/>
              <a:t>OP</a:t>
            </a:r>
            <a:r>
              <a:rPr lang="zh-TW" altLang="en-US" dirty="0"/>
              <a:t>课程的区别</a:t>
            </a:r>
            <a:endParaRPr lang="en-US" altLang="zh-CN" dirty="0"/>
          </a:p>
        </p:txBody>
      </p:sp>
      <p:sp>
        <p:nvSpPr>
          <p:cNvPr id="3" name="Content Placeholder 2"/>
          <p:cNvSpPr>
            <a:spLocks noGrp="1"/>
          </p:cNvSpPr>
          <p:nvPr>
            <p:ph idx="1"/>
          </p:nvPr>
        </p:nvSpPr>
        <p:spPr>
          <a:xfrm>
            <a:off x="971600" y="1772816"/>
            <a:ext cx="7200800" cy="4392612"/>
          </a:xfrm>
        </p:spPr>
        <p:txBody>
          <a:bodyPr/>
          <a:lstStyle/>
          <a:p>
            <a:r>
              <a:rPr lang="zh-TW" altLang="en-US" dirty="0">
                <a:latin typeface="华文楷体" panose="02010600040101010101" pitchFamily="2" charset="-122"/>
                <a:ea typeface="华文楷体" panose="02010600040101010101" pitchFamily="2" charset="-122"/>
                <a:cs typeface="华文楷体" panose="02010600040101010101" pitchFamily="2" charset="-122"/>
              </a:rPr>
              <a:t>程序设计基础（</a:t>
            </a:r>
            <a:r>
              <a:rPr lang="en-US" altLang="ja-JP" dirty="0">
                <a:latin typeface="华文楷体" panose="02010600040101010101" pitchFamily="2" charset="-122"/>
                <a:ea typeface="华文楷体" panose="02010600040101010101" pitchFamily="2" charset="-122"/>
                <a:cs typeface="华文楷体" panose="02010600040101010101" pitchFamily="2" charset="-122"/>
              </a:rPr>
              <a:t>FOP</a:t>
            </a:r>
            <a:r>
              <a:rPr lang="zh-TW" altLang="en-US" dirty="0">
                <a:latin typeface="华文楷体" panose="02010600040101010101" pitchFamily="2" charset="-122"/>
                <a:ea typeface="华文楷体" panose="02010600040101010101" pitchFamily="2" charset="-122"/>
                <a:cs typeface="华文楷体" panose="02010600040101010101" pitchFamily="2" charset="-122"/>
              </a:rPr>
              <a:t>）</a:t>
            </a:r>
            <a:endParaRPr lang="en-US" altLang="zh-TW" dirty="0">
              <a:latin typeface="华文楷体" panose="02010600040101010101" pitchFamily="2" charset="-122"/>
              <a:ea typeface="华文楷体" panose="02010600040101010101" pitchFamily="2" charset="-122"/>
              <a:cs typeface="华文楷体" panose="02010600040101010101" pitchFamily="2" charset="-122"/>
            </a:endParaRPr>
          </a:p>
          <a:p>
            <a:pPr lvl="1"/>
            <a:r>
              <a:rPr lang="zh-TW" altLang="en-US" dirty="0">
                <a:latin typeface="华文楷体" panose="02010600040101010101" pitchFamily="2" charset="-122"/>
                <a:ea typeface="华文楷体" panose="02010600040101010101" pitchFamily="2" charset="-122"/>
                <a:cs typeface="华文楷体" panose="02010600040101010101" pitchFamily="2" charset="-122"/>
              </a:rPr>
              <a:t>数字化</a:t>
            </a:r>
            <a:endParaRPr lang="en-US" altLang="zh-TW" dirty="0">
              <a:latin typeface="华文楷体" panose="02010600040101010101" pitchFamily="2" charset="-122"/>
              <a:ea typeface="华文楷体" panose="02010600040101010101" pitchFamily="2" charset="-122"/>
              <a:cs typeface="华文楷体" panose="02010600040101010101" pitchFamily="2" charset="-122"/>
            </a:endParaRPr>
          </a:p>
          <a:p>
            <a:pPr lvl="1"/>
            <a:r>
              <a:rPr lang="zh-TW" altLang="en-US" dirty="0">
                <a:latin typeface="华文楷体" panose="02010600040101010101" pitchFamily="2" charset="-122"/>
                <a:ea typeface="华文楷体" panose="02010600040101010101" pitchFamily="2" charset="-122"/>
                <a:cs typeface="华文楷体" panose="02010600040101010101" pitchFamily="2" charset="-122"/>
              </a:rPr>
              <a:t>可计算</a:t>
            </a:r>
            <a:endParaRPr lang="en-US" altLang="zh-TW" dirty="0">
              <a:latin typeface="华文楷体" panose="02010600040101010101" pitchFamily="2" charset="-122"/>
              <a:ea typeface="华文楷体" panose="02010600040101010101" pitchFamily="2" charset="-122"/>
              <a:cs typeface="华文楷体" panose="02010600040101010101" pitchFamily="2" charset="-122"/>
            </a:endParaRPr>
          </a:p>
          <a:p>
            <a:pPr lvl="1">
              <a:buFont typeface="Wingdings" panose="05000000000000000000" pitchFamily="2" charset="2"/>
              <a:buChar char="è"/>
            </a:pPr>
            <a:r>
              <a:rPr lang="zh-TW" altLang="en-US"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Wingdings" panose="05000000000000000000" pitchFamily="2" charset="2"/>
              </a:rPr>
              <a:t>培养“计算思维”，</a:t>
            </a:r>
            <a:r>
              <a:rPr lang="zh-CN" altLang="en-US"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Wingdings" panose="05000000000000000000" pitchFamily="2" charset="2"/>
              </a:rPr>
              <a:t>通过</a:t>
            </a:r>
            <a:r>
              <a:rPr lang="zh-TW" altLang="en-US"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Wingdings" panose="05000000000000000000" pitchFamily="2" charset="2"/>
              </a:rPr>
              <a:t>计算解决复杂问题</a:t>
            </a:r>
            <a:endParaRPr lang="zh-CN" altLang="en-US"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Wingdings" panose="05000000000000000000" pitchFamily="2" charset="2"/>
            </a:endParaRPr>
          </a:p>
          <a:p>
            <a:pPr lvl="1">
              <a:buFont typeface="Wingdings" panose="05000000000000000000" pitchFamily="2" charset="2"/>
              <a:buChar char="è"/>
            </a:pPr>
            <a:endParaRPr lang="en-US" altLang="zh-TW"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Wingdings" panose="05000000000000000000" pitchFamily="2" charset="2"/>
            </a:endParaRPr>
          </a:p>
          <a:p>
            <a:r>
              <a:rPr lang="zh-TW" altLang="en-US" dirty="0">
                <a:latin typeface="华文楷体" panose="02010600040101010101" pitchFamily="2" charset="-122"/>
                <a:ea typeface="华文楷体" panose="02010600040101010101" pitchFamily="2" charset="-122"/>
                <a:cs typeface="华文楷体" panose="02010600040101010101" pitchFamily="2" charset="-122"/>
                <a:sym typeface="Wingdings" panose="05000000000000000000" pitchFamily="2" charset="2"/>
              </a:rPr>
              <a:t>面向对象程序设计基础（</a:t>
            </a:r>
            <a:r>
              <a:rPr lang="en-US" altLang="zh-TW" dirty="0">
                <a:latin typeface="华文楷体" panose="02010600040101010101" pitchFamily="2" charset="-122"/>
                <a:ea typeface="华文楷体" panose="02010600040101010101" pitchFamily="2" charset="-122"/>
                <a:cs typeface="华文楷体" panose="02010600040101010101" pitchFamily="2" charset="-122"/>
                <a:sym typeface="Wingdings" panose="05000000000000000000" pitchFamily="2" charset="2"/>
              </a:rPr>
              <a:t>OOP</a:t>
            </a:r>
            <a:r>
              <a:rPr lang="zh-TW" altLang="en-US" dirty="0">
                <a:latin typeface="华文楷体" panose="02010600040101010101" pitchFamily="2" charset="-122"/>
                <a:ea typeface="华文楷体" panose="02010600040101010101" pitchFamily="2" charset="-122"/>
                <a:cs typeface="华文楷体" panose="02010600040101010101" pitchFamily="2" charset="-122"/>
                <a:sym typeface="Wingdings" panose="05000000000000000000" pitchFamily="2" charset="2"/>
              </a:rPr>
              <a:t>）</a:t>
            </a:r>
            <a:endParaRPr lang="en-US" altLang="zh-TW" dirty="0">
              <a:latin typeface="华文楷体" panose="02010600040101010101" pitchFamily="2" charset="-122"/>
              <a:ea typeface="华文楷体" panose="02010600040101010101" pitchFamily="2" charset="-122"/>
              <a:cs typeface="华文楷体" panose="02010600040101010101" pitchFamily="2" charset="-122"/>
              <a:sym typeface="Wingdings" panose="05000000000000000000" pitchFamily="2" charset="2"/>
            </a:endParaRPr>
          </a:p>
          <a:p>
            <a:pPr lvl="1"/>
            <a:r>
              <a:rPr lang="zh-TW" altLang="en-US" dirty="0">
                <a:latin typeface="华文楷体" panose="02010600040101010101" pitchFamily="2" charset="-122"/>
                <a:ea typeface="华文楷体" panose="02010600040101010101" pitchFamily="2" charset="-122"/>
                <a:cs typeface="华文楷体" panose="02010600040101010101" pitchFamily="2" charset="-122"/>
                <a:sym typeface="Wingdings" panose="05000000000000000000" pitchFamily="2" charset="2"/>
              </a:rPr>
              <a:t>人性化</a:t>
            </a:r>
            <a:endParaRPr lang="en-US" altLang="zh-TW" dirty="0">
              <a:latin typeface="华文楷体" panose="02010600040101010101" pitchFamily="2" charset="-122"/>
              <a:ea typeface="华文楷体" panose="02010600040101010101" pitchFamily="2" charset="-122"/>
              <a:cs typeface="华文楷体" panose="02010600040101010101" pitchFamily="2" charset="-122"/>
              <a:sym typeface="Wingdings" panose="05000000000000000000" pitchFamily="2" charset="2"/>
            </a:endParaRPr>
          </a:p>
          <a:p>
            <a:pPr lvl="1"/>
            <a:r>
              <a:rPr lang="zh-TW" altLang="en-US" dirty="0">
                <a:latin typeface="华文楷体" panose="02010600040101010101" pitchFamily="2" charset="-122"/>
                <a:ea typeface="华文楷体" panose="02010600040101010101" pitchFamily="2" charset="-122"/>
                <a:cs typeface="华文楷体" panose="02010600040101010101" pitchFamily="2" charset="-122"/>
                <a:sym typeface="Wingdings" panose="05000000000000000000" pitchFamily="2" charset="2"/>
              </a:rPr>
              <a:t>易认知</a:t>
            </a:r>
            <a:endParaRPr lang="en-US" altLang="zh-TW" dirty="0">
              <a:latin typeface="华文楷体" panose="02010600040101010101" pitchFamily="2" charset="-122"/>
              <a:ea typeface="华文楷体" panose="02010600040101010101" pitchFamily="2" charset="-122"/>
              <a:cs typeface="华文楷体" panose="02010600040101010101" pitchFamily="2" charset="-122"/>
              <a:sym typeface="Wingdings" panose="05000000000000000000" pitchFamily="2" charset="2"/>
            </a:endParaRPr>
          </a:p>
          <a:p>
            <a:pPr lvl="1">
              <a:buFontTx/>
              <a:buNone/>
            </a:pPr>
            <a:r>
              <a:rPr lang="en-US" altLang="zh-TW"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Wingdings" panose="05000000000000000000" pitchFamily="2" charset="2"/>
              </a:rPr>
              <a:t></a:t>
            </a:r>
            <a:r>
              <a:rPr lang="zh-TW" altLang="en-US"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Wingdings" panose="05000000000000000000" pitchFamily="2" charset="2"/>
              </a:rPr>
              <a:t>培养“抽象思维”，</a:t>
            </a:r>
            <a:r>
              <a:rPr lang="zh-CN" altLang="en-US"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Wingdings" panose="05000000000000000000" pitchFamily="2" charset="2"/>
              </a:rPr>
              <a:t>通过</a:t>
            </a:r>
            <a:r>
              <a:rPr lang="zh-TW" altLang="en-US"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Wingdings" panose="05000000000000000000" pitchFamily="2" charset="2"/>
              </a:rPr>
              <a:t>抽象认知复杂世界</a:t>
            </a:r>
            <a:endParaRPr lang="en-US" altLang="zh-TW"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sym typeface="Wingdings" panose="05000000000000000000" pitchFamily="2" charset="2"/>
            </a:endParaRPr>
          </a:p>
        </p:txBody>
      </p:sp>
      <p:sp>
        <p:nvSpPr>
          <p:cNvPr id="33796" name="TextBox 3"/>
          <p:cNvSpPr txBox="1">
            <a:spLocks noChangeArrowheads="1"/>
          </p:cNvSpPr>
          <p:nvPr/>
        </p:nvSpPr>
        <p:spPr bwMode="auto">
          <a:xfrm>
            <a:off x="4118238" y="2204864"/>
            <a:ext cx="3435556" cy="523220"/>
          </a:xfrm>
          <a:prstGeom prst="rect">
            <a:avLst/>
          </a:prstGeom>
          <a:solidFill>
            <a:srgbClr val="FFFF00"/>
          </a:solidFill>
          <a:ln>
            <a:noFill/>
          </a:ln>
        </p:spPr>
        <p:txBody>
          <a:bodyPr wrap="none">
            <a:spAutoFit/>
          </a:bodyPr>
          <a:lstStyle>
            <a:defPPr>
              <a:defRPr lang="en-US"/>
            </a:defPPr>
            <a:lvl1pPr>
              <a:defRPr kumimoji="0" sz="2800" b="1">
                <a:solidFill>
                  <a:srgbClr val="003366"/>
                </a:solidFill>
                <a:latin typeface="华文仿宋" panose="02010600040101010101" charset="-122"/>
                <a:ea typeface="华文仿宋" panose="02010600040101010101" charset="-122"/>
                <a:cs typeface="华文仿宋" panose="02010600040101010101" charset="-122"/>
              </a:defRPr>
            </a:lvl1pPr>
            <a:lvl2pPr marL="742950" indent="-285750">
              <a:defRPr kumimoji="1" sz="2000">
                <a:latin typeface="Times New Roman" panose="02020603050405020304" charset="0"/>
                <a:ea typeface="仿宋_GB2312" charset="0"/>
              </a:defRPr>
            </a:lvl2pPr>
            <a:lvl3pPr marL="1143000" indent="-228600">
              <a:defRPr kumimoji="1" sz="2000">
                <a:latin typeface="Times New Roman" panose="02020603050405020304" charset="0"/>
                <a:ea typeface="仿宋_GB2312" charset="0"/>
              </a:defRPr>
            </a:lvl3pPr>
            <a:lvl4pPr marL="1600200" indent="-228600">
              <a:defRPr kumimoji="1" sz="2000">
                <a:latin typeface="Times New Roman" panose="02020603050405020304" charset="0"/>
                <a:ea typeface="仿宋_GB2312" charset="0"/>
              </a:defRPr>
            </a:lvl4pPr>
            <a:lvl5pPr marL="2057400" indent="-228600">
              <a:defRPr kumimoji="1" sz="2000">
                <a:latin typeface="Times New Roman" panose="02020603050405020304" charset="0"/>
                <a:ea typeface="仿宋_GB2312" charset="0"/>
              </a:defRPr>
            </a:lvl5pPr>
            <a:lvl6pPr marL="2514600" indent="-228600" algn="ctr" eaLnBrk="0" fontAlgn="base" hangingPunct="0">
              <a:spcBef>
                <a:spcPct val="50000"/>
              </a:spcBef>
              <a:spcAft>
                <a:spcPct val="0"/>
              </a:spcAft>
              <a:defRPr kumimoji="1" sz="2000">
                <a:latin typeface="Times New Roman" panose="02020603050405020304" charset="0"/>
                <a:ea typeface="仿宋_GB2312" charset="0"/>
              </a:defRPr>
            </a:lvl6pPr>
            <a:lvl7pPr marL="2971800" indent="-228600" algn="ctr" eaLnBrk="0" fontAlgn="base" hangingPunct="0">
              <a:spcBef>
                <a:spcPct val="50000"/>
              </a:spcBef>
              <a:spcAft>
                <a:spcPct val="0"/>
              </a:spcAft>
              <a:defRPr kumimoji="1" sz="2000">
                <a:latin typeface="Times New Roman" panose="02020603050405020304" charset="0"/>
                <a:ea typeface="仿宋_GB2312" charset="0"/>
              </a:defRPr>
            </a:lvl7pPr>
            <a:lvl8pPr marL="3429000" indent="-228600" algn="ctr" eaLnBrk="0" fontAlgn="base" hangingPunct="0">
              <a:spcBef>
                <a:spcPct val="50000"/>
              </a:spcBef>
              <a:spcAft>
                <a:spcPct val="0"/>
              </a:spcAft>
              <a:defRPr kumimoji="1" sz="2000">
                <a:latin typeface="Times New Roman" panose="02020603050405020304" charset="0"/>
                <a:ea typeface="仿宋_GB2312" charset="0"/>
              </a:defRPr>
            </a:lvl8pPr>
            <a:lvl9pPr marL="3886200" indent="-228600" algn="ctr" eaLnBrk="0" fontAlgn="base" hangingPunct="0">
              <a:spcBef>
                <a:spcPct val="50000"/>
              </a:spcBef>
              <a:spcAft>
                <a:spcPct val="0"/>
              </a:spcAft>
              <a:defRPr kumimoji="1" sz="2000">
                <a:latin typeface="Times New Roman" panose="02020603050405020304" charset="0"/>
                <a:ea typeface="仿宋_GB2312" charset="0"/>
              </a:defRPr>
            </a:lvl9pPr>
          </a:lstStyle>
          <a:p>
            <a:r>
              <a:rPr lang="zh-TW" altLang="en-US" dirty="0">
                <a:latin typeface="华文楷体" panose="02010600040101010101" pitchFamily="2" charset="-122"/>
                <a:ea typeface="华文楷体" panose="02010600040101010101" pitchFamily="2" charset="-122"/>
                <a:cs typeface="华文楷体" panose="02010600040101010101" pitchFamily="2" charset="-122"/>
              </a:rPr>
              <a:t>重点</a:t>
            </a:r>
            <a:r>
              <a:rPr lang="zh-CN" altLang="en-US" dirty="0">
                <a:latin typeface="华文楷体" panose="02010600040101010101" pitchFamily="2" charset="-122"/>
                <a:ea typeface="华文楷体" panose="02010600040101010101" pitchFamily="2" charset="-122"/>
                <a:cs typeface="华文楷体" panose="02010600040101010101" pitchFamily="2" charset="-122"/>
              </a:rPr>
              <a:t>解决</a:t>
            </a:r>
            <a:r>
              <a:rPr lang="zh-TW" altLang="en-US" dirty="0">
                <a:latin typeface="华文楷体" panose="02010600040101010101" pitchFamily="2" charset="-122"/>
                <a:ea typeface="华文楷体" panose="02010600040101010101" pitchFamily="2" charset="-122"/>
                <a:cs typeface="华文楷体" panose="02010600040101010101" pitchFamily="2" charset="-122"/>
              </a:rPr>
              <a:t> “怎么算”</a:t>
            </a:r>
            <a:r>
              <a:rPr lang="zh-CN" altLang="en-US" dirty="0">
                <a:latin typeface="华文楷体" panose="02010600040101010101" pitchFamily="2" charset="-122"/>
                <a:ea typeface="华文楷体" panose="02010600040101010101" pitchFamily="2" charset="-122"/>
                <a:cs typeface="华文楷体" panose="02010600040101010101" pitchFamily="2" charset="-122"/>
              </a:rPr>
              <a:t>？</a:t>
            </a:r>
            <a:endParaRPr lang="en-US" altLang="en-US" dirty="0">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33797" name="TextBox 4"/>
          <p:cNvSpPr txBox="1">
            <a:spLocks noChangeArrowheads="1"/>
          </p:cNvSpPr>
          <p:nvPr/>
        </p:nvSpPr>
        <p:spPr bwMode="auto">
          <a:xfrm>
            <a:off x="4118238" y="4365104"/>
            <a:ext cx="3345788" cy="523220"/>
          </a:xfrm>
          <a:prstGeom prst="rect">
            <a:avLst/>
          </a:prstGeom>
          <a:solidFill>
            <a:srgbClr val="FFFF00"/>
          </a:solidFill>
          <a:ln>
            <a:noFill/>
          </a:ln>
        </p:spPr>
        <p:txBody>
          <a:bodyPr wrap="none">
            <a:spAutoFit/>
          </a:bodyPr>
          <a:lstStyle>
            <a:lvl1pPr>
              <a:defRPr kumimoji="1" sz="2000">
                <a:solidFill>
                  <a:schemeClr val="tx1"/>
                </a:solidFill>
                <a:latin typeface="Times New Roman" panose="02020603050405020304" charset="0"/>
                <a:ea typeface="仿宋_GB2312" charset="0"/>
              </a:defRPr>
            </a:lvl1pPr>
            <a:lvl2pPr marL="742950" indent="-285750">
              <a:defRPr kumimoji="1" sz="2000">
                <a:solidFill>
                  <a:schemeClr val="tx1"/>
                </a:solidFill>
                <a:latin typeface="Times New Roman" panose="02020603050405020304" charset="0"/>
                <a:ea typeface="仿宋_GB2312" charset="0"/>
              </a:defRPr>
            </a:lvl2pPr>
            <a:lvl3pPr marL="1143000" indent="-228600">
              <a:defRPr kumimoji="1" sz="2000">
                <a:solidFill>
                  <a:schemeClr val="tx1"/>
                </a:solidFill>
                <a:latin typeface="Times New Roman" panose="02020603050405020304" charset="0"/>
                <a:ea typeface="仿宋_GB2312" charset="0"/>
              </a:defRPr>
            </a:lvl3pPr>
            <a:lvl4pPr marL="1600200" indent="-228600">
              <a:defRPr kumimoji="1" sz="2000">
                <a:solidFill>
                  <a:schemeClr val="tx1"/>
                </a:solidFill>
                <a:latin typeface="Times New Roman" panose="02020603050405020304" charset="0"/>
                <a:ea typeface="仿宋_GB2312" charset="0"/>
              </a:defRPr>
            </a:lvl4pPr>
            <a:lvl5pPr marL="2057400" indent="-228600">
              <a:defRPr kumimoji="1" sz="2000">
                <a:solidFill>
                  <a:schemeClr val="tx1"/>
                </a:solidFill>
                <a:latin typeface="Times New Roman" panose="02020603050405020304" charset="0"/>
                <a:ea typeface="仿宋_GB2312" charset="0"/>
              </a:defRPr>
            </a:lvl5pPr>
            <a:lvl6pPr marL="25146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6pPr>
            <a:lvl7pPr marL="29718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7pPr>
            <a:lvl8pPr marL="34290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8pPr>
            <a:lvl9pPr marL="38862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9pPr>
          </a:lstStyle>
          <a:p>
            <a:pPr algn="l"/>
            <a:r>
              <a:rPr kumimoji="0" lang="zh-TW" altLang="en-US" sz="2800" b="1" dirty="0">
                <a:solidFill>
                  <a:srgbClr val="003366"/>
                </a:solidFill>
                <a:latin typeface="华文楷体" panose="02010600040101010101" pitchFamily="2" charset="-122"/>
                <a:ea typeface="华文楷体" panose="02010600040101010101" pitchFamily="2" charset="-122"/>
                <a:cs typeface="华文楷体" panose="02010600040101010101" pitchFamily="2" charset="-122"/>
              </a:rPr>
              <a:t>重点</a:t>
            </a:r>
            <a:r>
              <a:rPr kumimoji="0" lang="zh-CN" altLang="en-US" sz="2800" b="1" dirty="0">
                <a:solidFill>
                  <a:srgbClr val="003366"/>
                </a:solidFill>
                <a:latin typeface="华文楷体" panose="02010600040101010101" pitchFamily="2" charset="-122"/>
                <a:ea typeface="华文楷体" panose="02010600040101010101" pitchFamily="2" charset="-122"/>
                <a:cs typeface="华文楷体" panose="02010600040101010101" pitchFamily="2" charset="-122"/>
              </a:rPr>
              <a:t>解决</a:t>
            </a:r>
            <a:r>
              <a:rPr kumimoji="0" lang="zh-TW" altLang="en-US" sz="2800" b="1" dirty="0">
                <a:solidFill>
                  <a:srgbClr val="003366"/>
                </a:solidFill>
                <a:latin typeface="华文楷体" panose="02010600040101010101" pitchFamily="2" charset="-122"/>
                <a:ea typeface="华文楷体" panose="02010600040101010101" pitchFamily="2" charset="-122"/>
                <a:cs typeface="华文楷体" panose="02010600040101010101" pitchFamily="2" charset="-122"/>
              </a:rPr>
              <a:t>“怎么看”</a:t>
            </a:r>
            <a:r>
              <a:rPr kumimoji="0" lang="zh-CN" altLang="en-US" sz="2800" b="1" dirty="0">
                <a:solidFill>
                  <a:srgbClr val="003366"/>
                </a:solidFill>
                <a:latin typeface="华文楷体" panose="02010600040101010101" pitchFamily="2" charset="-122"/>
                <a:ea typeface="华文楷体" panose="02010600040101010101" pitchFamily="2" charset="-122"/>
                <a:cs typeface="华文楷体" panose="02010600040101010101" pitchFamily="2" charset="-122"/>
              </a:rPr>
              <a:t>？</a:t>
            </a:r>
            <a:endParaRPr kumimoji="0" lang="en-US" altLang="en-US" sz="2800" b="1" dirty="0">
              <a:solidFill>
                <a:srgbClr val="003366"/>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2" name="灯片编号占位符 1"/>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796"/>
                                        </p:tgtEl>
                                        <p:attrNameLst>
                                          <p:attrName>style.visibility</p:attrName>
                                        </p:attrNameLst>
                                      </p:cBhvr>
                                      <p:to>
                                        <p:strVal val="visible"/>
                                      </p:to>
                                    </p:set>
                                    <p:animEffect transition="in" filter="wipe(left)">
                                      <p:cBhvr>
                                        <p:cTn id="17" dur="500"/>
                                        <p:tgtEl>
                                          <p:spTgt spid="33796"/>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3797"/>
                                        </p:tgtEl>
                                        <p:attrNameLst>
                                          <p:attrName>style.visibility</p:attrName>
                                        </p:attrNameLst>
                                      </p:cBhvr>
                                      <p:to>
                                        <p:strVal val="visible"/>
                                      </p:to>
                                    </p:set>
                                    <p:animEffect transition="in" filter="wipe(left)">
                                      <p:cBhvr>
                                        <p:cTn id="32" dur="500"/>
                                        <p:tgtEl>
                                          <p:spTgt spid="33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3796" grpId="0" animBg="1"/>
      <p:bldP spid="3379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altLang="zh-CN"/>
              <a:t>OOP</a:t>
            </a:r>
            <a:r>
              <a:rPr lang="zh-TW" altLang="en-US"/>
              <a:t>是一种编程设计的</a:t>
            </a:r>
            <a:r>
              <a:rPr lang="zh-TW" altLang="en-US">
                <a:solidFill>
                  <a:srgbClr val="FF0000"/>
                </a:solidFill>
              </a:rPr>
              <a:t>方法论</a:t>
            </a:r>
            <a:endParaRPr lang="en-US" altLang="zh-CN">
              <a:solidFill>
                <a:srgbClr val="FF0000"/>
              </a:solidFill>
            </a:endParaRPr>
          </a:p>
        </p:txBody>
      </p:sp>
      <p:sp>
        <p:nvSpPr>
          <p:cNvPr id="30722" name="Content Placeholder 2"/>
          <p:cNvSpPr>
            <a:spLocks noGrp="1"/>
          </p:cNvSpPr>
          <p:nvPr>
            <p:ph idx="1"/>
          </p:nvPr>
        </p:nvSpPr>
        <p:spPr>
          <a:xfrm>
            <a:off x="971550" y="1700213"/>
            <a:ext cx="7772400" cy="1944687"/>
          </a:xfrm>
        </p:spPr>
        <p:txBody>
          <a:bodyPr/>
          <a:lstStyle/>
          <a:p>
            <a:r>
              <a:rPr lang="zh-TW" altLang="en-US"/>
              <a:t>如何直观分析问题？</a:t>
            </a:r>
            <a:endParaRPr lang="en-US" altLang="zh-TW"/>
          </a:p>
          <a:p>
            <a:r>
              <a:rPr lang="zh-TW" altLang="en-US"/>
              <a:t>如何快速实现算法？</a:t>
            </a:r>
            <a:endParaRPr lang="en-US" altLang="zh-TW"/>
          </a:p>
          <a:p>
            <a:r>
              <a:rPr lang="zh-TW" altLang="en-US"/>
              <a:t>如何方便修改代码？</a:t>
            </a:r>
            <a:endParaRPr lang="en-US" altLang="zh-TW"/>
          </a:p>
        </p:txBody>
      </p:sp>
      <p:sp>
        <p:nvSpPr>
          <p:cNvPr id="30723" name="TextBox 3"/>
          <p:cNvSpPr txBox="1">
            <a:spLocks noChangeArrowheads="1"/>
          </p:cNvSpPr>
          <p:nvPr/>
        </p:nvSpPr>
        <p:spPr bwMode="auto">
          <a:xfrm>
            <a:off x="5435600" y="3090863"/>
            <a:ext cx="3095625" cy="1113766"/>
          </a:xfrm>
          <a:prstGeom prst="rect">
            <a:avLst/>
          </a:prstGeom>
          <a:solidFill>
            <a:schemeClr val="accent2">
              <a:lumMod val="60000"/>
              <a:lumOff val="40000"/>
              <a:alpha val="79000"/>
            </a:schemeClr>
          </a:solidFill>
          <a:ln w="9525">
            <a:solidFill>
              <a:srgbClr val="00CC00"/>
            </a:solidFill>
            <a:miter lim="800000"/>
          </a:ln>
        </p:spPr>
        <p:txBody>
          <a:bodyPr>
            <a:spAutoFit/>
          </a:bodyPr>
          <a:lstStyle>
            <a:lvl1pPr>
              <a:defRPr kumimoji="1" sz="2000">
                <a:solidFill>
                  <a:schemeClr val="tx1"/>
                </a:solidFill>
                <a:latin typeface="Times New Roman" panose="02020603050405020304" charset="0"/>
                <a:ea typeface="仿宋_GB2312" charset="0"/>
              </a:defRPr>
            </a:lvl1pPr>
            <a:lvl2pPr marL="742950" indent="-285750">
              <a:defRPr kumimoji="1" sz="2000">
                <a:solidFill>
                  <a:schemeClr val="tx1"/>
                </a:solidFill>
                <a:latin typeface="Times New Roman" panose="02020603050405020304" charset="0"/>
                <a:ea typeface="仿宋_GB2312" charset="0"/>
              </a:defRPr>
            </a:lvl2pPr>
            <a:lvl3pPr marL="1143000" indent="-228600">
              <a:defRPr kumimoji="1" sz="2000">
                <a:solidFill>
                  <a:schemeClr val="tx1"/>
                </a:solidFill>
                <a:latin typeface="Times New Roman" panose="02020603050405020304" charset="0"/>
                <a:ea typeface="仿宋_GB2312" charset="0"/>
              </a:defRPr>
            </a:lvl3pPr>
            <a:lvl4pPr marL="1600200" indent="-228600">
              <a:defRPr kumimoji="1" sz="2000">
                <a:solidFill>
                  <a:schemeClr val="tx1"/>
                </a:solidFill>
                <a:latin typeface="Times New Roman" panose="02020603050405020304" charset="0"/>
                <a:ea typeface="仿宋_GB2312" charset="0"/>
              </a:defRPr>
            </a:lvl4pPr>
            <a:lvl5pPr marL="2057400" indent="-228600">
              <a:defRPr kumimoji="1" sz="2000">
                <a:solidFill>
                  <a:schemeClr val="tx1"/>
                </a:solidFill>
                <a:latin typeface="Times New Roman" panose="02020603050405020304" charset="0"/>
                <a:ea typeface="仿宋_GB2312" charset="0"/>
              </a:defRPr>
            </a:lvl5pPr>
            <a:lvl6pPr marL="25146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6pPr>
            <a:lvl7pPr marL="29718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7pPr>
            <a:lvl8pPr marL="34290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8pPr>
            <a:lvl9pPr marL="38862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9pPr>
          </a:lstStyle>
          <a:p>
            <a:pPr>
              <a:lnSpc>
                <a:spcPct val="150000"/>
              </a:lnSpc>
            </a:pPr>
            <a:r>
              <a:rPr kumimoji="0" lang="zh-TW" altLang="en-US" sz="2400" b="1">
                <a:latin typeface="黑体" panose="02010609060101010101" charset="-122"/>
                <a:ea typeface="黑体" panose="02010609060101010101" charset="-122"/>
                <a:cs typeface="黑体" panose="02010609060101010101" charset="-122"/>
              </a:rPr>
              <a:t>高效实现程序，解决程序员的开发效率</a:t>
            </a:r>
            <a:endParaRPr kumimoji="0" lang="en-US" altLang="en-US" sz="2400" b="1">
              <a:latin typeface="黑体" panose="02010609060101010101" charset="-122"/>
              <a:ea typeface="黑体" panose="02010609060101010101" charset="-122"/>
              <a:cs typeface="黑体" panose="02010609060101010101" charset="-122"/>
            </a:endParaRPr>
          </a:p>
        </p:txBody>
      </p:sp>
      <p:sp>
        <p:nvSpPr>
          <p:cNvPr id="30724" name="TextBox 4"/>
          <p:cNvSpPr txBox="1">
            <a:spLocks noChangeArrowheads="1"/>
          </p:cNvSpPr>
          <p:nvPr/>
        </p:nvSpPr>
        <p:spPr bwMode="auto">
          <a:xfrm>
            <a:off x="1042988" y="5205413"/>
            <a:ext cx="3095625" cy="1113766"/>
          </a:xfrm>
          <a:prstGeom prst="rect">
            <a:avLst/>
          </a:prstGeom>
          <a:solidFill>
            <a:schemeClr val="accent2">
              <a:lumMod val="60000"/>
              <a:lumOff val="40000"/>
              <a:alpha val="79000"/>
            </a:schemeClr>
          </a:solidFill>
          <a:ln w="9525">
            <a:solidFill>
              <a:srgbClr val="00CC00"/>
            </a:solidFill>
            <a:miter lim="800000"/>
          </a:ln>
        </p:spPr>
        <p:txBody>
          <a:bodyPr>
            <a:spAutoFit/>
          </a:bodyPr>
          <a:lstStyle>
            <a:lvl1pPr>
              <a:defRPr kumimoji="1" sz="2000">
                <a:solidFill>
                  <a:schemeClr val="tx1"/>
                </a:solidFill>
                <a:latin typeface="Times New Roman" panose="02020603050405020304" charset="0"/>
                <a:ea typeface="仿宋_GB2312" charset="0"/>
              </a:defRPr>
            </a:lvl1pPr>
            <a:lvl2pPr marL="742950" indent="-285750">
              <a:defRPr kumimoji="1" sz="2000">
                <a:solidFill>
                  <a:schemeClr val="tx1"/>
                </a:solidFill>
                <a:latin typeface="Times New Roman" panose="02020603050405020304" charset="0"/>
                <a:ea typeface="仿宋_GB2312" charset="0"/>
              </a:defRPr>
            </a:lvl2pPr>
            <a:lvl3pPr marL="1143000" indent="-228600">
              <a:defRPr kumimoji="1" sz="2000">
                <a:solidFill>
                  <a:schemeClr val="tx1"/>
                </a:solidFill>
                <a:latin typeface="Times New Roman" panose="02020603050405020304" charset="0"/>
                <a:ea typeface="仿宋_GB2312" charset="0"/>
              </a:defRPr>
            </a:lvl3pPr>
            <a:lvl4pPr marL="1600200" indent="-228600">
              <a:defRPr kumimoji="1" sz="2000">
                <a:solidFill>
                  <a:schemeClr val="tx1"/>
                </a:solidFill>
                <a:latin typeface="Times New Roman" panose="02020603050405020304" charset="0"/>
                <a:ea typeface="仿宋_GB2312" charset="0"/>
              </a:defRPr>
            </a:lvl4pPr>
            <a:lvl5pPr marL="2057400" indent="-228600">
              <a:defRPr kumimoji="1" sz="2000">
                <a:solidFill>
                  <a:schemeClr val="tx1"/>
                </a:solidFill>
                <a:latin typeface="Times New Roman" panose="02020603050405020304" charset="0"/>
                <a:ea typeface="仿宋_GB2312" charset="0"/>
              </a:defRPr>
            </a:lvl5pPr>
            <a:lvl6pPr marL="25146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6pPr>
            <a:lvl7pPr marL="29718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7pPr>
            <a:lvl8pPr marL="34290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8pPr>
            <a:lvl9pPr marL="38862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9pPr>
          </a:lstStyle>
          <a:p>
            <a:pPr>
              <a:lnSpc>
                <a:spcPct val="150000"/>
              </a:lnSpc>
            </a:pPr>
            <a:r>
              <a:rPr kumimoji="0" lang="zh-TW" altLang="en-US" sz="2400" b="1" dirty="0">
                <a:latin typeface="黑体" panose="02010609060101010101" charset="-122"/>
                <a:ea typeface="黑体" panose="02010609060101010101" charset="-122"/>
                <a:cs typeface="黑体" panose="02010609060101010101" charset="-122"/>
              </a:rPr>
              <a:t>实现高效程序，解决计算机的运行效率</a:t>
            </a:r>
            <a:endParaRPr kumimoji="0" lang="en-US" altLang="en-US" sz="2400" b="1" dirty="0">
              <a:latin typeface="黑体" panose="02010609060101010101" charset="-122"/>
              <a:ea typeface="黑体" panose="02010609060101010101" charset="-122"/>
              <a:cs typeface="黑体" panose="02010609060101010101" charset="-122"/>
            </a:endParaRPr>
          </a:p>
        </p:txBody>
      </p:sp>
      <p:cxnSp>
        <p:nvCxnSpPr>
          <p:cNvPr id="30725" name="Straight Arrow Connector 7"/>
          <p:cNvCxnSpPr>
            <a:cxnSpLocks noChangeShapeType="1"/>
          </p:cNvCxnSpPr>
          <p:nvPr/>
        </p:nvCxnSpPr>
        <p:spPr bwMode="auto">
          <a:xfrm flipV="1">
            <a:off x="4283075" y="4221163"/>
            <a:ext cx="1008063" cy="863600"/>
          </a:xfrm>
          <a:prstGeom prst="straightConnector1">
            <a:avLst/>
          </a:prstGeom>
          <a:noFill/>
          <a:ln w="76200" cap="sq">
            <a:solidFill>
              <a:schemeClr val="accent1"/>
            </a:solidFill>
            <a:round/>
            <a:tailEnd type="arrow" w="med" len="med"/>
          </a:ln>
          <a:extLst>
            <a:ext uri="{909E8E84-426E-40DD-AFC4-6F175D3DCCD1}">
              <a14:hiddenFill xmlns:a14="http://schemas.microsoft.com/office/drawing/2010/main">
                <a:noFill/>
              </a14:hiddenFill>
            </a:ext>
          </a:extLst>
        </p:spPr>
      </p:cxnSp>
      <p:sp>
        <p:nvSpPr>
          <p:cNvPr id="30726" name="TextBox 8"/>
          <p:cNvSpPr txBox="1">
            <a:spLocks noChangeArrowheads="1"/>
          </p:cNvSpPr>
          <p:nvPr/>
        </p:nvSpPr>
        <p:spPr bwMode="auto">
          <a:xfrm>
            <a:off x="4211638" y="5159375"/>
            <a:ext cx="698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charset="0"/>
                <a:ea typeface="仿宋_GB2312" charset="0"/>
              </a:defRPr>
            </a:lvl1pPr>
            <a:lvl2pPr marL="742950" indent="-285750">
              <a:defRPr kumimoji="1" sz="2000">
                <a:solidFill>
                  <a:schemeClr val="tx1"/>
                </a:solidFill>
                <a:latin typeface="Times New Roman" panose="02020603050405020304" charset="0"/>
                <a:ea typeface="仿宋_GB2312" charset="0"/>
              </a:defRPr>
            </a:lvl2pPr>
            <a:lvl3pPr marL="1143000" indent="-228600">
              <a:defRPr kumimoji="1" sz="2000">
                <a:solidFill>
                  <a:schemeClr val="tx1"/>
                </a:solidFill>
                <a:latin typeface="Times New Roman" panose="02020603050405020304" charset="0"/>
                <a:ea typeface="仿宋_GB2312" charset="0"/>
              </a:defRPr>
            </a:lvl3pPr>
            <a:lvl4pPr marL="1600200" indent="-228600">
              <a:defRPr kumimoji="1" sz="2000">
                <a:solidFill>
                  <a:schemeClr val="tx1"/>
                </a:solidFill>
                <a:latin typeface="Times New Roman" panose="02020603050405020304" charset="0"/>
                <a:ea typeface="仿宋_GB2312" charset="0"/>
              </a:defRPr>
            </a:lvl4pPr>
            <a:lvl5pPr marL="2057400" indent="-228600">
              <a:defRPr kumimoji="1" sz="2000">
                <a:solidFill>
                  <a:schemeClr val="tx1"/>
                </a:solidFill>
                <a:latin typeface="Times New Roman" panose="02020603050405020304" charset="0"/>
                <a:ea typeface="仿宋_GB2312" charset="0"/>
              </a:defRPr>
            </a:lvl5pPr>
            <a:lvl6pPr marL="25146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6pPr>
            <a:lvl7pPr marL="29718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7pPr>
            <a:lvl8pPr marL="34290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8pPr>
            <a:lvl9pPr marL="38862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9pPr>
          </a:lstStyle>
          <a:p>
            <a:r>
              <a:rPr kumimoji="0" lang="en-US" altLang="zh-CN" b="1">
                <a:solidFill>
                  <a:srgbClr val="FF0000"/>
                </a:solidFill>
              </a:rPr>
              <a:t>FOP</a:t>
            </a:r>
            <a:endParaRPr kumimoji="0" lang="en-US" altLang="zh-CN" b="1">
              <a:solidFill>
                <a:srgbClr val="FF0000"/>
              </a:solidFill>
            </a:endParaRPr>
          </a:p>
        </p:txBody>
      </p:sp>
      <p:sp>
        <p:nvSpPr>
          <p:cNvPr id="30727" name="TextBox 9"/>
          <p:cNvSpPr txBox="1">
            <a:spLocks noChangeArrowheads="1"/>
          </p:cNvSpPr>
          <p:nvPr/>
        </p:nvSpPr>
        <p:spPr bwMode="auto">
          <a:xfrm>
            <a:off x="5291138" y="4256088"/>
            <a:ext cx="7397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charset="0"/>
                <a:ea typeface="仿宋_GB2312" charset="0"/>
              </a:defRPr>
            </a:lvl1pPr>
            <a:lvl2pPr marL="742950" indent="-285750">
              <a:defRPr kumimoji="1" sz="2000">
                <a:solidFill>
                  <a:schemeClr val="tx1"/>
                </a:solidFill>
                <a:latin typeface="Times New Roman" panose="02020603050405020304" charset="0"/>
                <a:ea typeface="仿宋_GB2312" charset="0"/>
              </a:defRPr>
            </a:lvl2pPr>
            <a:lvl3pPr marL="1143000" indent="-228600">
              <a:defRPr kumimoji="1" sz="2000">
                <a:solidFill>
                  <a:schemeClr val="tx1"/>
                </a:solidFill>
                <a:latin typeface="Times New Roman" panose="02020603050405020304" charset="0"/>
                <a:ea typeface="仿宋_GB2312" charset="0"/>
              </a:defRPr>
            </a:lvl3pPr>
            <a:lvl4pPr marL="1600200" indent="-228600">
              <a:defRPr kumimoji="1" sz="2000">
                <a:solidFill>
                  <a:schemeClr val="tx1"/>
                </a:solidFill>
                <a:latin typeface="Times New Roman" panose="02020603050405020304" charset="0"/>
                <a:ea typeface="仿宋_GB2312" charset="0"/>
              </a:defRPr>
            </a:lvl4pPr>
            <a:lvl5pPr marL="2057400" indent="-228600">
              <a:defRPr kumimoji="1" sz="2000">
                <a:solidFill>
                  <a:schemeClr val="tx1"/>
                </a:solidFill>
                <a:latin typeface="Times New Roman" panose="02020603050405020304" charset="0"/>
                <a:ea typeface="仿宋_GB2312" charset="0"/>
              </a:defRPr>
            </a:lvl5pPr>
            <a:lvl6pPr marL="25146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6pPr>
            <a:lvl7pPr marL="29718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7pPr>
            <a:lvl8pPr marL="34290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8pPr>
            <a:lvl9pPr marL="38862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9pPr>
          </a:lstStyle>
          <a:p>
            <a:r>
              <a:rPr kumimoji="0" lang="en-US" altLang="zh-CN" b="1">
                <a:solidFill>
                  <a:srgbClr val="FF0000"/>
                </a:solidFill>
              </a:rPr>
              <a:t>OOP</a:t>
            </a:r>
            <a:endParaRPr kumimoji="0" lang="en-US" altLang="zh-CN" b="1">
              <a:solidFill>
                <a:srgbClr val="FF0000"/>
              </a:solidFill>
            </a:endParaRPr>
          </a:p>
        </p:txBody>
      </p:sp>
      <p:sp>
        <p:nvSpPr>
          <p:cNvPr id="2" name="灯片编号占位符 1"/>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50000"/>
              </a:lnSpc>
            </a:pPr>
            <a:r>
              <a:rPr lang="zh-CN" altLang="en-US" dirty="0">
                <a:latin typeface="DFKai-SB" charset="0"/>
              </a:rPr>
              <a:t>人类的任何思维活动都是借助于他们所熟悉的某种</a:t>
            </a:r>
            <a:r>
              <a:rPr lang="zh-CN" altLang="en-US" u="sng" dirty="0">
                <a:solidFill>
                  <a:srgbClr val="C00000"/>
                </a:solidFill>
                <a:latin typeface="DFKai-SB" charset="0"/>
              </a:rPr>
              <a:t>自然语言</a:t>
            </a:r>
            <a:r>
              <a:rPr lang="zh-CN" altLang="en-US" dirty="0">
                <a:latin typeface="DFKai-SB" charset="0"/>
              </a:rPr>
              <a:t>进行的。</a:t>
            </a:r>
            <a:endParaRPr lang="zh-CN" altLang="en-US" dirty="0">
              <a:latin typeface="DFKai-SB" charset="0"/>
            </a:endParaRPr>
          </a:p>
          <a:p>
            <a:pPr>
              <a:lnSpc>
                <a:spcPct val="150000"/>
              </a:lnSpc>
              <a:buFontTx/>
              <a:buNone/>
            </a:pPr>
            <a:endParaRPr lang="en-US" altLang="en-US" dirty="0">
              <a:latin typeface="DFKai-SB" charset="0"/>
            </a:endParaRPr>
          </a:p>
        </p:txBody>
      </p:sp>
      <p:sp>
        <p:nvSpPr>
          <p:cNvPr id="31746" name="Title 1"/>
          <p:cNvSpPr>
            <a:spLocks noGrp="1"/>
          </p:cNvSpPr>
          <p:nvPr>
            <p:ph type="title"/>
          </p:nvPr>
        </p:nvSpPr>
        <p:spPr/>
        <p:txBody>
          <a:bodyPr/>
          <a:lstStyle/>
          <a:p>
            <a:r>
              <a:rPr lang="zh-TW" altLang="en-US"/>
              <a:t>语言与思维</a:t>
            </a:r>
            <a:r>
              <a:rPr lang="zh-CN" altLang="en-US"/>
              <a:t>（</a:t>
            </a:r>
            <a:r>
              <a:rPr lang="en-US" altLang="zh-CN"/>
              <a:t>1</a:t>
            </a:r>
            <a:r>
              <a:rPr lang="zh-CN" altLang="en-US"/>
              <a:t>）</a:t>
            </a:r>
            <a:endParaRPr lang="en-US" altLang="en-US"/>
          </a:p>
        </p:txBody>
      </p:sp>
      <p:sp>
        <p:nvSpPr>
          <p:cNvPr id="2" name="灯片编号占位符 1"/>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34963" y="5157192"/>
            <a:ext cx="8150225" cy="6477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34963" y="3933056"/>
            <a:ext cx="8150225" cy="6477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p:nvSpPr>
        <p:spPr>
          <a:xfrm>
            <a:off x="334963" y="2565400"/>
            <a:ext cx="8150225" cy="6477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769" name="Title 1"/>
          <p:cNvSpPr>
            <a:spLocks noGrp="1"/>
          </p:cNvSpPr>
          <p:nvPr>
            <p:ph type="title"/>
          </p:nvPr>
        </p:nvSpPr>
        <p:spPr/>
        <p:txBody>
          <a:bodyPr/>
          <a:lstStyle/>
          <a:p>
            <a:r>
              <a:rPr lang="zh-TW" altLang="en-US"/>
              <a:t>语言与思维</a:t>
            </a:r>
            <a:r>
              <a:rPr lang="zh-CN" altLang="en-US"/>
              <a:t>（</a:t>
            </a:r>
            <a:r>
              <a:rPr lang="en-US" altLang="zh-CN"/>
              <a:t>2</a:t>
            </a:r>
            <a:r>
              <a:rPr lang="zh-CN" altLang="en-US"/>
              <a:t>）</a:t>
            </a:r>
            <a:endParaRPr lang="en-US" altLang="en-US"/>
          </a:p>
        </p:txBody>
      </p:sp>
      <p:cxnSp>
        <p:nvCxnSpPr>
          <p:cNvPr id="7" name="Straight Connector 6"/>
          <p:cNvCxnSpPr/>
          <p:nvPr/>
        </p:nvCxnSpPr>
        <p:spPr bwMode="auto">
          <a:xfrm>
            <a:off x="4535488" y="1657350"/>
            <a:ext cx="22225" cy="4435475"/>
          </a:xfrm>
          <a:prstGeom prst="line">
            <a:avLst/>
          </a:prstGeom>
          <a:solidFill>
            <a:schemeClr val="accent1"/>
          </a:solidFill>
          <a:ln w="28575" cap="sq" cmpd="sng" algn="ctr">
            <a:solidFill>
              <a:srgbClr val="FF0000"/>
            </a:solidFill>
            <a:prstDash val="dash"/>
            <a:round/>
            <a:headEnd type="none" w="med" len="med"/>
            <a:tailEnd type="none" w="med" len="med"/>
          </a:ln>
          <a:effectLst/>
        </p:spPr>
      </p:cxnSp>
      <p:sp>
        <p:nvSpPr>
          <p:cNvPr id="32771" name="TextBox 8"/>
          <p:cNvSpPr txBox="1">
            <a:spLocks noChangeArrowheads="1"/>
          </p:cNvSpPr>
          <p:nvPr/>
        </p:nvSpPr>
        <p:spPr bwMode="auto">
          <a:xfrm>
            <a:off x="334963" y="2565400"/>
            <a:ext cx="37623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charset="0"/>
                <a:ea typeface="仿宋_GB2312" charset="0"/>
              </a:defRPr>
            </a:lvl1pPr>
            <a:lvl2pPr marL="742950" indent="-285750">
              <a:defRPr kumimoji="1" sz="2000">
                <a:solidFill>
                  <a:schemeClr val="tx1"/>
                </a:solidFill>
                <a:latin typeface="Times New Roman" panose="02020603050405020304" charset="0"/>
                <a:ea typeface="仿宋_GB2312" charset="0"/>
              </a:defRPr>
            </a:lvl2pPr>
            <a:lvl3pPr marL="1143000" indent="-228600">
              <a:defRPr kumimoji="1" sz="2000">
                <a:solidFill>
                  <a:schemeClr val="tx1"/>
                </a:solidFill>
                <a:latin typeface="Times New Roman" panose="02020603050405020304" charset="0"/>
                <a:ea typeface="仿宋_GB2312" charset="0"/>
              </a:defRPr>
            </a:lvl3pPr>
            <a:lvl4pPr marL="1600200" indent="-228600">
              <a:defRPr kumimoji="1" sz="2000">
                <a:solidFill>
                  <a:schemeClr val="tx1"/>
                </a:solidFill>
                <a:latin typeface="Times New Roman" panose="02020603050405020304" charset="0"/>
                <a:ea typeface="仿宋_GB2312" charset="0"/>
              </a:defRPr>
            </a:lvl4pPr>
            <a:lvl5pPr marL="2057400" indent="-228600">
              <a:defRPr kumimoji="1" sz="2000">
                <a:solidFill>
                  <a:schemeClr val="tx1"/>
                </a:solidFill>
                <a:latin typeface="Times New Roman" panose="02020603050405020304" charset="0"/>
                <a:ea typeface="仿宋_GB2312" charset="0"/>
              </a:defRPr>
            </a:lvl5pPr>
            <a:lvl6pPr marL="25146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6pPr>
            <a:lvl7pPr marL="29718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7pPr>
            <a:lvl8pPr marL="34290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8pPr>
            <a:lvl9pPr marL="38862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9pPr>
          </a:lstStyle>
          <a:p>
            <a:r>
              <a:rPr kumimoji="0" lang="zh-CN" altLang="en-US" sz="3200" b="1" dirty="0"/>
              <a:t> </a:t>
            </a:r>
            <a:r>
              <a:rPr kumimoji="0" lang="en-US" altLang="zh-CN" sz="3200" b="1" dirty="0"/>
              <a:t>C</a:t>
            </a:r>
            <a:r>
              <a:rPr kumimoji="0" lang="en-US" altLang="zh-TW" sz="3200" b="1" dirty="0"/>
              <a:t>++ / </a:t>
            </a:r>
            <a:r>
              <a:rPr kumimoji="0" lang="en-US" altLang="zh-TW" sz="3200" b="1" dirty="0">
                <a:solidFill>
                  <a:srgbClr val="7030A0"/>
                </a:solidFill>
              </a:rPr>
              <a:t>Java </a:t>
            </a:r>
            <a:r>
              <a:rPr kumimoji="0" lang="en-US" altLang="zh-TW" sz="3200" b="1" dirty="0"/>
              <a:t>/ </a:t>
            </a:r>
            <a:r>
              <a:rPr kumimoji="0" lang="en-US" altLang="zh-TW" sz="3200" b="1" dirty="0">
                <a:solidFill>
                  <a:srgbClr val="FF0000"/>
                </a:solidFill>
              </a:rPr>
              <a:t>Python</a:t>
            </a:r>
            <a:endParaRPr kumimoji="0" lang="en-US" altLang="zh-CN" sz="3200" b="1" dirty="0">
              <a:solidFill>
                <a:srgbClr val="FF0000"/>
              </a:solidFill>
            </a:endParaRPr>
          </a:p>
        </p:txBody>
      </p:sp>
      <p:sp>
        <p:nvSpPr>
          <p:cNvPr id="32772" name="TextBox 9"/>
          <p:cNvSpPr txBox="1">
            <a:spLocks noChangeArrowheads="1"/>
          </p:cNvSpPr>
          <p:nvPr/>
        </p:nvSpPr>
        <p:spPr bwMode="auto">
          <a:xfrm>
            <a:off x="5003800" y="2589213"/>
            <a:ext cx="34813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sz="2000">
                <a:solidFill>
                  <a:schemeClr val="tx1"/>
                </a:solidFill>
                <a:latin typeface="Times New Roman" panose="02020603050405020304" charset="0"/>
                <a:ea typeface="仿宋_GB2312" charset="0"/>
              </a:defRPr>
            </a:lvl1pPr>
            <a:lvl2pPr marL="742950" indent="-285750">
              <a:defRPr kumimoji="1" sz="2000">
                <a:solidFill>
                  <a:schemeClr val="tx1"/>
                </a:solidFill>
                <a:latin typeface="Times New Roman" panose="02020603050405020304" charset="0"/>
                <a:ea typeface="仿宋_GB2312" charset="0"/>
              </a:defRPr>
            </a:lvl2pPr>
            <a:lvl3pPr marL="1143000" indent="-228600">
              <a:defRPr kumimoji="1" sz="2000">
                <a:solidFill>
                  <a:schemeClr val="tx1"/>
                </a:solidFill>
                <a:latin typeface="Times New Roman" panose="02020603050405020304" charset="0"/>
                <a:ea typeface="仿宋_GB2312" charset="0"/>
              </a:defRPr>
            </a:lvl3pPr>
            <a:lvl4pPr marL="1600200" indent="-228600">
              <a:defRPr kumimoji="1" sz="2000">
                <a:solidFill>
                  <a:schemeClr val="tx1"/>
                </a:solidFill>
                <a:latin typeface="Times New Roman" panose="02020603050405020304" charset="0"/>
                <a:ea typeface="仿宋_GB2312" charset="0"/>
              </a:defRPr>
            </a:lvl4pPr>
            <a:lvl5pPr marL="2057400" indent="-228600">
              <a:defRPr kumimoji="1" sz="2000">
                <a:solidFill>
                  <a:schemeClr val="tx1"/>
                </a:solidFill>
                <a:latin typeface="Times New Roman" panose="02020603050405020304" charset="0"/>
                <a:ea typeface="仿宋_GB2312" charset="0"/>
              </a:defRPr>
            </a:lvl5pPr>
            <a:lvl6pPr marL="25146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6pPr>
            <a:lvl7pPr marL="29718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7pPr>
            <a:lvl8pPr marL="34290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8pPr>
            <a:lvl9pPr marL="38862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9pPr>
          </a:lstStyle>
          <a:p>
            <a:pPr algn="l"/>
            <a:r>
              <a:rPr kumimoji="0" lang="zh-TW" altLang="en-US" sz="3200" b="1">
                <a:latin typeface="Heiti SC Light" charset="-122"/>
                <a:ea typeface="Heiti SC Light" charset="-122"/>
                <a:cs typeface="Heiti SC Light" charset="-122"/>
              </a:rPr>
              <a:t>面向对象程序设计</a:t>
            </a:r>
            <a:endParaRPr kumimoji="0" lang="en-US" altLang="en-US" sz="3200" b="1">
              <a:latin typeface="Heiti SC Light" charset="-122"/>
              <a:ea typeface="Heiti SC Light" charset="-122"/>
              <a:cs typeface="Heiti SC Light" charset="-122"/>
            </a:endParaRPr>
          </a:p>
        </p:txBody>
      </p:sp>
      <p:sp>
        <p:nvSpPr>
          <p:cNvPr id="32773" name="TextBox 10"/>
          <p:cNvSpPr txBox="1">
            <a:spLocks noChangeArrowheads="1"/>
          </p:cNvSpPr>
          <p:nvPr/>
        </p:nvSpPr>
        <p:spPr bwMode="auto">
          <a:xfrm>
            <a:off x="3085585" y="3938017"/>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kumimoji="0" sz="3200" b="1">
                <a:latin typeface="Heiti SC Light" charset="-122"/>
                <a:ea typeface="Heiti SC Light" charset="-122"/>
                <a:cs typeface="Heiti SC Light" charset="-122"/>
              </a:defRPr>
            </a:lvl1pPr>
            <a:lvl2pPr marL="742950" indent="-285750">
              <a:defRPr kumimoji="1" sz="2000">
                <a:latin typeface="Times New Roman" panose="02020603050405020304" charset="0"/>
                <a:ea typeface="仿宋_GB2312" charset="0"/>
              </a:defRPr>
            </a:lvl2pPr>
            <a:lvl3pPr marL="1143000" indent="-228600">
              <a:defRPr kumimoji="1" sz="2000">
                <a:latin typeface="Times New Roman" panose="02020603050405020304" charset="0"/>
                <a:ea typeface="仿宋_GB2312" charset="0"/>
              </a:defRPr>
            </a:lvl3pPr>
            <a:lvl4pPr marL="1600200" indent="-228600">
              <a:defRPr kumimoji="1" sz="2000">
                <a:latin typeface="Times New Roman" panose="02020603050405020304" charset="0"/>
                <a:ea typeface="仿宋_GB2312" charset="0"/>
              </a:defRPr>
            </a:lvl4pPr>
            <a:lvl5pPr marL="2057400" indent="-228600">
              <a:defRPr kumimoji="1" sz="2000">
                <a:latin typeface="Times New Roman" panose="02020603050405020304" charset="0"/>
                <a:ea typeface="仿宋_GB2312" charset="0"/>
              </a:defRPr>
            </a:lvl5pPr>
            <a:lvl6pPr marL="2514600" indent="-228600" algn="ctr" eaLnBrk="0" fontAlgn="base" hangingPunct="0">
              <a:spcBef>
                <a:spcPct val="50000"/>
              </a:spcBef>
              <a:spcAft>
                <a:spcPct val="0"/>
              </a:spcAft>
              <a:defRPr kumimoji="1" sz="2000">
                <a:latin typeface="Times New Roman" panose="02020603050405020304" charset="0"/>
                <a:ea typeface="仿宋_GB2312" charset="0"/>
              </a:defRPr>
            </a:lvl6pPr>
            <a:lvl7pPr marL="2971800" indent="-228600" algn="ctr" eaLnBrk="0" fontAlgn="base" hangingPunct="0">
              <a:spcBef>
                <a:spcPct val="50000"/>
              </a:spcBef>
              <a:spcAft>
                <a:spcPct val="0"/>
              </a:spcAft>
              <a:defRPr kumimoji="1" sz="2000">
                <a:latin typeface="Times New Roman" panose="02020603050405020304" charset="0"/>
                <a:ea typeface="仿宋_GB2312" charset="0"/>
              </a:defRPr>
            </a:lvl7pPr>
            <a:lvl8pPr marL="3429000" indent="-228600" algn="ctr" eaLnBrk="0" fontAlgn="base" hangingPunct="0">
              <a:spcBef>
                <a:spcPct val="50000"/>
              </a:spcBef>
              <a:spcAft>
                <a:spcPct val="0"/>
              </a:spcAft>
              <a:defRPr kumimoji="1" sz="2000">
                <a:latin typeface="Times New Roman" panose="02020603050405020304" charset="0"/>
                <a:ea typeface="仿宋_GB2312" charset="0"/>
              </a:defRPr>
            </a:lvl8pPr>
            <a:lvl9pPr marL="3886200" indent="-228600" algn="ctr" eaLnBrk="0" fontAlgn="base" hangingPunct="0">
              <a:spcBef>
                <a:spcPct val="50000"/>
              </a:spcBef>
              <a:spcAft>
                <a:spcPct val="0"/>
              </a:spcAft>
              <a:defRPr kumimoji="1" sz="2000">
                <a:latin typeface="Times New Roman" panose="02020603050405020304" charset="0"/>
                <a:ea typeface="仿宋_GB2312" charset="0"/>
              </a:defRPr>
            </a:lvl9pPr>
          </a:lstStyle>
          <a:p>
            <a:r>
              <a:rPr lang="zh-TW" altLang="en-US"/>
              <a:t>数学</a:t>
            </a:r>
            <a:endParaRPr lang="en-US" altLang="en-US"/>
          </a:p>
        </p:txBody>
      </p:sp>
      <p:sp>
        <p:nvSpPr>
          <p:cNvPr id="32774" name="TextBox 11"/>
          <p:cNvSpPr txBox="1">
            <a:spLocks noChangeArrowheads="1"/>
          </p:cNvSpPr>
          <p:nvPr/>
        </p:nvSpPr>
        <p:spPr bwMode="auto">
          <a:xfrm>
            <a:off x="5003800" y="3938017"/>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kumimoji="0" sz="3200" b="1">
                <a:latin typeface="Heiti SC Light" charset="-122"/>
                <a:ea typeface="Heiti SC Light" charset="-122"/>
                <a:cs typeface="Heiti SC Light" charset="-122"/>
              </a:defRPr>
            </a:lvl1pPr>
            <a:lvl2pPr marL="742950" indent="-285750">
              <a:defRPr kumimoji="1" sz="2000">
                <a:latin typeface="Times New Roman" panose="02020603050405020304" charset="0"/>
                <a:ea typeface="仿宋_GB2312" charset="0"/>
              </a:defRPr>
            </a:lvl2pPr>
            <a:lvl3pPr marL="1143000" indent="-228600">
              <a:defRPr kumimoji="1" sz="2000">
                <a:latin typeface="Times New Roman" panose="02020603050405020304" charset="0"/>
                <a:ea typeface="仿宋_GB2312" charset="0"/>
              </a:defRPr>
            </a:lvl3pPr>
            <a:lvl4pPr marL="1600200" indent="-228600">
              <a:defRPr kumimoji="1" sz="2000">
                <a:latin typeface="Times New Roman" panose="02020603050405020304" charset="0"/>
                <a:ea typeface="仿宋_GB2312" charset="0"/>
              </a:defRPr>
            </a:lvl4pPr>
            <a:lvl5pPr marL="2057400" indent="-228600">
              <a:defRPr kumimoji="1" sz="2000">
                <a:latin typeface="Times New Roman" panose="02020603050405020304" charset="0"/>
                <a:ea typeface="仿宋_GB2312" charset="0"/>
              </a:defRPr>
            </a:lvl5pPr>
            <a:lvl6pPr marL="2514600" indent="-228600" algn="ctr" eaLnBrk="0" fontAlgn="base" hangingPunct="0">
              <a:spcBef>
                <a:spcPct val="50000"/>
              </a:spcBef>
              <a:spcAft>
                <a:spcPct val="0"/>
              </a:spcAft>
              <a:defRPr kumimoji="1" sz="2000">
                <a:latin typeface="Times New Roman" panose="02020603050405020304" charset="0"/>
                <a:ea typeface="仿宋_GB2312" charset="0"/>
              </a:defRPr>
            </a:lvl6pPr>
            <a:lvl7pPr marL="2971800" indent="-228600" algn="ctr" eaLnBrk="0" fontAlgn="base" hangingPunct="0">
              <a:spcBef>
                <a:spcPct val="50000"/>
              </a:spcBef>
              <a:spcAft>
                <a:spcPct val="0"/>
              </a:spcAft>
              <a:defRPr kumimoji="1" sz="2000">
                <a:latin typeface="Times New Roman" panose="02020603050405020304" charset="0"/>
                <a:ea typeface="仿宋_GB2312" charset="0"/>
              </a:defRPr>
            </a:lvl7pPr>
            <a:lvl8pPr marL="3429000" indent="-228600" algn="ctr" eaLnBrk="0" fontAlgn="base" hangingPunct="0">
              <a:spcBef>
                <a:spcPct val="50000"/>
              </a:spcBef>
              <a:spcAft>
                <a:spcPct val="0"/>
              </a:spcAft>
              <a:defRPr kumimoji="1" sz="2000">
                <a:latin typeface="Times New Roman" panose="02020603050405020304" charset="0"/>
                <a:ea typeface="仿宋_GB2312" charset="0"/>
              </a:defRPr>
            </a:lvl8pPr>
            <a:lvl9pPr marL="3886200" indent="-228600" algn="ctr" eaLnBrk="0" fontAlgn="base" hangingPunct="0">
              <a:spcBef>
                <a:spcPct val="50000"/>
              </a:spcBef>
              <a:spcAft>
                <a:spcPct val="0"/>
              </a:spcAft>
              <a:defRPr kumimoji="1" sz="2000">
                <a:latin typeface="Times New Roman" panose="02020603050405020304" charset="0"/>
                <a:ea typeface="仿宋_GB2312" charset="0"/>
              </a:defRPr>
            </a:lvl9pPr>
          </a:lstStyle>
          <a:p>
            <a:r>
              <a:rPr lang="zh-TW" altLang="en-US"/>
              <a:t>？</a:t>
            </a:r>
            <a:endParaRPr lang="en-US" altLang="en-US"/>
          </a:p>
        </p:txBody>
      </p:sp>
      <p:sp>
        <p:nvSpPr>
          <p:cNvPr id="32775" name="TextBox 12"/>
          <p:cNvSpPr txBox="1">
            <a:spLocks noChangeArrowheads="1"/>
          </p:cNvSpPr>
          <p:nvPr/>
        </p:nvSpPr>
        <p:spPr bwMode="auto">
          <a:xfrm>
            <a:off x="3091935" y="5148263"/>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kumimoji="0" sz="3200" b="1">
                <a:latin typeface="Heiti SC Light" charset="-122"/>
                <a:ea typeface="Heiti SC Light" charset="-122"/>
                <a:cs typeface="Heiti SC Light" charset="-122"/>
              </a:defRPr>
            </a:lvl1pPr>
            <a:lvl2pPr marL="742950" indent="-285750">
              <a:defRPr kumimoji="1" sz="2000">
                <a:latin typeface="Times New Roman" panose="02020603050405020304" charset="0"/>
                <a:ea typeface="仿宋_GB2312" charset="0"/>
              </a:defRPr>
            </a:lvl2pPr>
            <a:lvl3pPr marL="1143000" indent="-228600">
              <a:defRPr kumimoji="1" sz="2000">
                <a:latin typeface="Times New Roman" panose="02020603050405020304" charset="0"/>
                <a:ea typeface="仿宋_GB2312" charset="0"/>
              </a:defRPr>
            </a:lvl3pPr>
            <a:lvl4pPr marL="1600200" indent="-228600">
              <a:defRPr kumimoji="1" sz="2000">
                <a:latin typeface="Times New Roman" panose="02020603050405020304" charset="0"/>
                <a:ea typeface="仿宋_GB2312" charset="0"/>
              </a:defRPr>
            </a:lvl4pPr>
            <a:lvl5pPr marL="2057400" indent="-228600">
              <a:defRPr kumimoji="1" sz="2000">
                <a:latin typeface="Times New Roman" panose="02020603050405020304" charset="0"/>
                <a:ea typeface="仿宋_GB2312" charset="0"/>
              </a:defRPr>
            </a:lvl5pPr>
            <a:lvl6pPr marL="2514600" indent="-228600" algn="ctr" eaLnBrk="0" fontAlgn="base" hangingPunct="0">
              <a:spcBef>
                <a:spcPct val="50000"/>
              </a:spcBef>
              <a:spcAft>
                <a:spcPct val="0"/>
              </a:spcAft>
              <a:defRPr kumimoji="1" sz="2000">
                <a:latin typeface="Times New Roman" panose="02020603050405020304" charset="0"/>
                <a:ea typeface="仿宋_GB2312" charset="0"/>
              </a:defRPr>
            </a:lvl6pPr>
            <a:lvl7pPr marL="2971800" indent="-228600" algn="ctr" eaLnBrk="0" fontAlgn="base" hangingPunct="0">
              <a:spcBef>
                <a:spcPct val="50000"/>
              </a:spcBef>
              <a:spcAft>
                <a:spcPct val="0"/>
              </a:spcAft>
              <a:defRPr kumimoji="1" sz="2000">
                <a:latin typeface="Times New Roman" panose="02020603050405020304" charset="0"/>
                <a:ea typeface="仿宋_GB2312" charset="0"/>
              </a:defRPr>
            </a:lvl7pPr>
            <a:lvl8pPr marL="3429000" indent="-228600" algn="ctr" eaLnBrk="0" fontAlgn="base" hangingPunct="0">
              <a:spcBef>
                <a:spcPct val="50000"/>
              </a:spcBef>
              <a:spcAft>
                <a:spcPct val="0"/>
              </a:spcAft>
              <a:defRPr kumimoji="1" sz="2000">
                <a:latin typeface="Times New Roman" panose="02020603050405020304" charset="0"/>
                <a:ea typeface="仿宋_GB2312" charset="0"/>
              </a:defRPr>
            </a:lvl8pPr>
            <a:lvl9pPr marL="3886200" indent="-228600" algn="ctr" eaLnBrk="0" fontAlgn="base" hangingPunct="0">
              <a:spcBef>
                <a:spcPct val="50000"/>
              </a:spcBef>
              <a:spcAft>
                <a:spcPct val="0"/>
              </a:spcAft>
              <a:defRPr kumimoji="1" sz="2000">
                <a:latin typeface="Times New Roman" panose="02020603050405020304" charset="0"/>
                <a:ea typeface="仿宋_GB2312" charset="0"/>
              </a:defRPr>
            </a:lvl9pPr>
          </a:lstStyle>
          <a:p>
            <a:r>
              <a:rPr lang="zh-TW" altLang="en-US"/>
              <a:t>汉语</a:t>
            </a:r>
            <a:endParaRPr lang="en-US" altLang="en-US"/>
          </a:p>
        </p:txBody>
      </p:sp>
      <p:sp>
        <p:nvSpPr>
          <p:cNvPr id="32776" name="TextBox 13"/>
          <p:cNvSpPr txBox="1">
            <a:spLocks noChangeArrowheads="1"/>
          </p:cNvSpPr>
          <p:nvPr/>
        </p:nvSpPr>
        <p:spPr bwMode="auto">
          <a:xfrm>
            <a:off x="5003800" y="5148263"/>
            <a:ext cx="59503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a:defRPr kumimoji="0" sz="3200" b="1">
                <a:latin typeface="Heiti SC Light" charset="-122"/>
                <a:ea typeface="Heiti SC Light" charset="-122"/>
                <a:cs typeface="Heiti SC Light" charset="-122"/>
              </a:defRPr>
            </a:lvl1pPr>
            <a:lvl2pPr marL="742950" indent="-285750">
              <a:defRPr kumimoji="1" sz="2000">
                <a:latin typeface="Times New Roman" panose="02020603050405020304" charset="0"/>
                <a:ea typeface="仿宋_GB2312" charset="0"/>
              </a:defRPr>
            </a:lvl2pPr>
            <a:lvl3pPr marL="1143000" indent="-228600">
              <a:defRPr kumimoji="1" sz="2000">
                <a:latin typeface="Times New Roman" panose="02020603050405020304" charset="0"/>
                <a:ea typeface="仿宋_GB2312" charset="0"/>
              </a:defRPr>
            </a:lvl3pPr>
            <a:lvl4pPr marL="1600200" indent="-228600">
              <a:defRPr kumimoji="1" sz="2000">
                <a:latin typeface="Times New Roman" panose="02020603050405020304" charset="0"/>
                <a:ea typeface="仿宋_GB2312" charset="0"/>
              </a:defRPr>
            </a:lvl4pPr>
            <a:lvl5pPr marL="2057400" indent="-228600">
              <a:defRPr kumimoji="1" sz="2000">
                <a:latin typeface="Times New Roman" panose="02020603050405020304" charset="0"/>
                <a:ea typeface="仿宋_GB2312" charset="0"/>
              </a:defRPr>
            </a:lvl5pPr>
            <a:lvl6pPr marL="2514600" indent="-228600" algn="ctr" eaLnBrk="0" fontAlgn="base" hangingPunct="0">
              <a:spcBef>
                <a:spcPct val="50000"/>
              </a:spcBef>
              <a:spcAft>
                <a:spcPct val="0"/>
              </a:spcAft>
              <a:defRPr kumimoji="1" sz="2000">
                <a:latin typeface="Times New Roman" panose="02020603050405020304" charset="0"/>
                <a:ea typeface="仿宋_GB2312" charset="0"/>
              </a:defRPr>
            </a:lvl6pPr>
            <a:lvl7pPr marL="2971800" indent="-228600" algn="ctr" eaLnBrk="0" fontAlgn="base" hangingPunct="0">
              <a:spcBef>
                <a:spcPct val="50000"/>
              </a:spcBef>
              <a:spcAft>
                <a:spcPct val="0"/>
              </a:spcAft>
              <a:defRPr kumimoji="1" sz="2000">
                <a:latin typeface="Times New Roman" panose="02020603050405020304" charset="0"/>
                <a:ea typeface="仿宋_GB2312" charset="0"/>
              </a:defRPr>
            </a:lvl7pPr>
            <a:lvl8pPr marL="3429000" indent="-228600" algn="ctr" eaLnBrk="0" fontAlgn="base" hangingPunct="0">
              <a:spcBef>
                <a:spcPct val="50000"/>
              </a:spcBef>
              <a:spcAft>
                <a:spcPct val="0"/>
              </a:spcAft>
              <a:defRPr kumimoji="1" sz="2000">
                <a:latin typeface="Times New Roman" panose="02020603050405020304" charset="0"/>
                <a:ea typeface="仿宋_GB2312" charset="0"/>
              </a:defRPr>
            </a:lvl8pPr>
            <a:lvl9pPr marL="3886200" indent="-228600" algn="ctr" eaLnBrk="0" fontAlgn="base" hangingPunct="0">
              <a:spcBef>
                <a:spcPct val="50000"/>
              </a:spcBef>
              <a:spcAft>
                <a:spcPct val="0"/>
              </a:spcAft>
              <a:defRPr kumimoji="1" sz="2000">
                <a:latin typeface="Times New Roman" panose="02020603050405020304" charset="0"/>
                <a:ea typeface="仿宋_GB2312" charset="0"/>
              </a:defRPr>
            </a:lvl9pPr>
          </a:lstStyle>
          <a:p>
            <a:r>
              <a:rPr lang="zh-TW" altLang="en-US"/>
              <a:t>？</a:t>
            </a:r>
            <a:endParaRPr lang="en-US" altLang="en-US"/>
          </a:p>
        </p:txBody>
      </p:sp>
      <p:sp>
        <p:nvSpPr>
          <p:cNvPr id="32777" name="Curved Down Arrow 14"/>
          <p:cNvSpPr>
            <a:spLocks noChangeArrowheads="1"/>
          </p:cNvSpPr>
          <p:nvPr/>
        </p:nvSpPr>
        <p:spPr bwMode="auto">
          <a:xfrm>
            <a:off x="3779838" y="2133600"/>
            <a:ext cx="1512887" cy="431800"/>
          </a:xfrm>
          <a:prstGeom prst="curvedDownArrow">
            <a:avLst>
              <a:gd name="adj1" fmla="val 25012"/>
              <a:gd name="adj2" fmla="val 50057"/>
              <a:gd name="adj3" fmla="val 25000"/>
            </a:avLst>
          </a:prstGeom>
          <a:solidFill>
            <a:srgbClr val="00B050"/>
          </a:solidFill>
          <a:ln w="28575" cap="sq">
            <a:solidFill>
              <a:schemeClr val="accent1"/>
            </a:solidFill>
            <a:round/>
            <a:tailEnd type="triangle" w="med" len="med"/>
          </a:ln>
        </p:spPr>
        <p:txBody>
          <a:bodyPr wrap="none" lIns="90000" tIns="46800" rIns="90000" bIns="46800" anchor="ctr">
            <a:spAutoFit/>
          </a:bodyPr>
          <a:lstStyle>
            <a:lvl1pPr>
              <a:defRPr kumimoji="1" sz="2000">
                <a:solidFill>
                  <a:schemeClr val="tx1"/>
                </a:solidFill>
                <a:latin typeface="Times New Roman" panose="02020603050405020304" charset="0"/>
                <a:ea typeface="仿宋_GB2312" charset="0"/>
              </a:defRPr>
            </a:lvl1pPr>
            <a:lvl2pPr marL="742950" indent="-285750">
              <a:defRPr kumimoji="1" sz="2000">
                <a:solidFill>
                  <a:schemeClr val="tx1"/>
                </a:solidFill>
                <a:latin typeface="Times New Roman" panose="02020603050405020304" charset="0"/>
                <a:ea typeface="仿宋_GB2312" charset="0"/>
              </a:defRPr>
            </a:lvl2pPr>
            <a:lvl3pPr marL="1143000" indent="-228600">
              <a:defRPr kumimoji="1" sz="2000">
                <a:solidFill>
                  <a:schemeClr val="tx1"/>
                </a:solidFill>
                <a:latin typeface="Times New Roman" panose="02020603050405020304" charset="0"/>
                <a:ea typeface="仿宋_GB2312" charset="0"/>
              </a:defRPr>
            </a:lvl3pPr>
            <a:lvl4pPr marL="1600200" indent="-228600">
              <a:defRPr kumimoji="1" sz="2000">
                <a:solidFill>
                  <a:schemeClr val="tx1"/>
                </a:solidFill>
                <a:latin typeface="Times New Roman" panose="02020603050405020304" charset="0"/>
                <a:ea typeface="仿宋_GB2312" charset="0"/>
              </a:defRPr>
            </a:lvl4pPr>
            <a:lvl5pPr marL="2057400" indent="-228600">
              <a:defRPr kumimoji="1" sz="2000">
                <a:solidFill>
                  <a:schemeClr val="tx1"/>
                </a:solidFill>
                <a:latin typeface="Times New Roman" panose="02020603050405020304" charset="0"/>
                <a:ea typeface="仿宋_GB2312" charset="0"/>
              </a:defRPr>
            </a:lvl5pPr>
            <a:lvl6pPr marL="25146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6pPr>
            <a:lvl7pPr marL="29718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7pPr>
            <a:lvl8pPr marL="34290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8pPr>
            <a:lvl9pPr marL="38862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9pPr>
          </a:lstStyle>
          <a:p>
            <a:endParaRPr kumimoji="0" lang="en-US" altLang="en-US"/>
          </a:p>
        </p:txBody>
      </p:sp>
      <p:sp>
        <p:nvSpPr>
          <p:cNvPr id="32778" name="Curved Down Arrow 15"/>
          <p:cNvSpPr>
            <a:spLocks noChangeArrowheads="1"/>
          </p:cNvSpPr>
          <p:nvPr/>
        </p:nvSpPr>
        <p:spPr bwMode="auto">
          <a:xfrm rot="10800000">
            <a:off x="3779838" y="3213100"/>
            <a:ext cx="1512887" cy="431800"/>
          </a:xfrm>
          <a:prstGeom prst="curvedDownArrow">
            <a:avLst>
              <a:gd name="adj1" fmla="val 25012"/>
              <a:gd name="adj2" fmla="val 50057"/>
              <a:gd name="adj3" fmla="val 25000"/>
            </a:avLst>
          </a:prstGeom>
          <a:solidFill>
            <a:srgbClr val="00B050"/>
          </a:solidFill>
          <a:ln w="28575" cap="sq">
            <a:solidFill>
              <a:schemeClr val="accent1"/>
            </a:solidFill>
            <a:round/>
            <a:tailEnd type="triangle" w="med" len="med"/>
          </a:ln>
        </p:spPr>
        <p:txBody>
          <a:bodyPr wrap="none" lIns="90000" tIns="46800" rIns="90000" bIns="46800" anchor="ctr">
            <a:spAutoFit/>
          </a:bodyPr>
          <a:lstStyle>
            <a:lvl1pPr>
              <a:defRPr kumimoji="1" sz="2000">
                <a:solidFill>
                  <a:schemeClr val="tx1"/>
                </a:solidFill>
                <a:latin typeface="Times New Roman" panose="02020603050405020304" charset="0"/>
                <a:ea typeface="仿宋_GB2312" charset="0"/>
              </a:defRPr>
            </a:lvl1pPr>
            <a:lvl2pPr marL="742950" indent="-285750">
              <a:defRPr kumimoji="1" sz="2000">
                <a:solidFill>
                  <a:schemeClr val="tx1"/>
                </a:solidFill>
                <a:latin typeface="Times New Roman" panose="02020603050405020304" charset="0"/>
                <a:ea typeface="仿宋_GB2312" charset="0"/>
              </a:defRPr>
            </a:lvl2pPr>
            <a:lvl3pPr marL="1143000" indent="-228600">
              <a:defRPr kumimoji="1" sz="2000">
                <a:solidFill>
                  <a:schemeClr val="tx1"/>
                </a:solidFill>
                <a:latin typeface="Times New Roman" panose="02020603050405020304" charset="0"/>
                <a:ea typeface="仿宋_GB2312" charset="0"/>
              </a:defRPr>
            </a:lvl3pPr>
            <a:lvl4pPr marL="1600200" indent="-228600">
              <a:defRPr kumimoji="1" sz="2000">
                <a:solidFill>
                  <a:schemeClr val="tx1"/>
                </a:solidFill>
                <a:latin typeface="Times New Roman" panose="02020603050405020304" charset="0"/>
                <a:ea typeface="仿宋_GB2312" charset="0"/>
              </a:defRPr>
            </a:lvl4pPr>
            <a:lvl5pPr marL="2057400" indent="-228600">
              <a:defRPr kumimoji="1" sz="2000">
                <a:solidFill>
                  <a:schemeClr val="tx1"/>
                </a:solidFill>
                <a:latin typeface="Times New Roman" panose="02020603050405020304" charset="0"/>
                <a:ea typeface="仿宋_GB2312" charset="0"/>
              </a:defRPr>
            </a:lvl5pPr>
            <a:lvl6pPr marL="25146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6pPr>
            <a:lvl7pPr marL="29718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7pPr>
            <a:lvl8pPr marL="34290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8pPr>
            <a:lvl9pPr marL="3886200" indent="-228600" algn="ctr" eaLnBrk="0" fontAlgn="base" hangingPunct="0">
              <a:spcBef>
                <a:spcPct val="50000"/>
              </a:spcBef>
              <a:spcAft>
                <a:spcPct val="0"/>
              </a:spcAft>
              <a:defRPr kumimoji="1" sz="2000">
                <a:solidFill>
                  <a:schemeClr val="tx1"/>
                </a:solidFill>
                <a:latin typeface="Times New Roman" panose="02020603050405020304" charset="0"/>
                <a:ea typeface="仿宋_GB2312" charset="0"/>
              </a:defRPr>
            </a:lvl9pPr>
          </a:lstStyle>
          <a:p>
            <a:endParaRPr kumimoji="0" lang="en-US" altLang="en-US"/>
          </a:p>
        </p:txBody>
      </p:sp>
      <p:sp>
        <p:nvSpPr>
          <p:cNvPr id="3" name="灯片编号占位符 2"/>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nSpc>
                <a:spcPct val="150000"/>
              </a:lnSpc>
            </a:pPr>
            <a:r>
              <a:rPr lang="zh-CN" altLang="en-US">
                <a:solidFill>
                  <a:srgbClr val="FF0000"/>
                </a:solidFill>
                <a:latin typeface="DFKai-SB" charset="0"/>
              </a:rPr>
              <a:t>面向对象方法强调的基本原则</a:t>
            </a:r>
            <a:endParaRPr lang="en-US" altLang="ja-JP">
              <a:latin typeface="DFKai-SB" charset="0"/>
            </a:endParaRPr>
          </a:p>
          <a:p>
            <a:pPr lvl="1">
              <a:lnSpc>
                <a:spcPct val="150000"/>
              </a:lnSpc>
            </a:pPr>
            <a:r>
              <a:rPr lang="zh-CN" altLang="en-US">
                <a:latin typeface="DFKai-SB" charset="0"/>
              </a:rPr>
              <a:t>人类在认识世界的历史进程中所形成的普遍有效的思维方法，在软件开发中也应该是适用的。</a:t>
            </a:r>
            <a:endParaRPr lang="zh-CN" altLang="en-US">
              <a:latin typeface="DFKai-SB" charset="0"/>
            </a:endParaRPr>
          </a:p>
          <a:p>
            <a:pPr lvl="1">
              <a:lnSpc>
                <a:spcPct val="150000"/>
              </a:lnSpc>
            </a:pPr>
            <a:r>
              <a:rPr lang="zh-CN" altLang="en-US">
                <a:latin typeface="DFKai-SB" charset="0"/>
              </a:rPr>
              <a:t>人们在日常生活中习惯的思维方式和表达方式，也应在软件开发中尽量采用。</a:t>
            </a:r>
            <a:endParaRPr lang="en-US" altLang="ja-JP">
              <a:latin typeface="DFKai-SB" charset="0"/>
            </a:endParaRPr>
          </a:p>
          <a:p>
            <a:pPr>
              <a:lnSpc>
                <a:spcPct val="150000"/>
              </a:lnSpc>
              <a:buFontTx/>
              <a:buNone/>
            </a:pPr>
            <a:endParaRPr lang="en-US" altLang="en-US">
              <a:latin typeface="DFKai-SB" charset="0"/>
            </a:endParaRPr>
          </a:p>
        </p:txBody>
      </p:sp>
      <p:sp>
        <p:nvSpPr>
          <p:cNvPr id="31746" name="Title 1"/>
          <p:cNvSpPr>
            <a:spLocks noGrp="1"/>
          </p:cNvSpPr>
          <p:nvPr>
            <p:ph type="title"/>
          </p:nvPr>
        </p:nvSpPr>
        <p:spPr/>
        <p:txBody>
          <a:bodyPr/>
          <a:lstStyle/>
          <a:p>
            <a:r>
              <a:rPr lang="zh-TW" altLang="en-US"/>
              <a:t>语言与思维</a:t>
            </a:r>
            <a:r>
              <a:rPr lang="zh-CN" altLang="en-US"/>
              <a:t>（</a:t>
            </a:r>
            <a:r>
              <a:rPr lang="en-US" altLang="zh-CN"/>
              <a:t>3</a:t>
            </a:r>
            <a:r>
              <a:rPr lang="zh-CN" altLang="en-US"/>
              <a:t>）</a:t>
            </a:r>
            <a:endParaRPr lang="en-US" altLang="en-US"/>
          </a:p>
        </p:txBody>
      </p:sp>
      <p:sp>
        <p:nvSpPr>
          <p:cNvPr id="2" name="灯片编号占位符 1"/>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p:cNvSpPr>
            <a:spLocks noGrp="1"/>
          </p:cNvSpPr>
          <p:nvPr>
            <p:ph type="title"/>
          </p:nvPr>
        </p:nvSpPr>
        <p:spPr>
          <a:xfrm>
            <a:off x="179512" y="116632"/>
            <a:ext cx="8640960" cy="1325563"/>
          </a:xfrm>
        </p:spPr>
        <p:txBody>
          <a:bodyPr/>
          <a:lstStyle/>
          <a:p>
            <a:r>
              <a:rPr lang="zh-CN" altLang="en-US"/>
              <a:t>语言与思维（</a:t>
            </a:r>
            <a:r>
              <a:rPr lang="en-US" altLang="zh-CN"/>
              <a:t>4</a:t>
            </a:r>
            <a:r>
              <a:rPr lang="zh-CN" altLang="en-US"/>
              <a:t>） </a:t>
            </a:r>
            <a:r>
              <a:rPr lang="zh-TW" altLang="en-US" sz="3200">
                <a:solidFill>
                  <a:srgbClr val="003366"/>
                </a:solidFill>
              </a:rPr>
              <a:t>什么是“对象”？</a:t>
            </a:r>
            <a:endParaRPr lang="en-US" altLang="en-US">
              <a:solidFill>
                <a:srgbClr val="003366"/>
              </a:solidFill>
            </a:endParaRPr>
          </a:p>
        </p:txBody>
      </p:sp>
      <p:sp>
        <p:nvSpPr>
          <p:cNvPr id="37891" name="Content Placeholder 2"/>
          <p:cNvSpPr>
            <a:spLocks noGrp="1"/>
          </p:cNvSpPr>
          <p:nvPr>
            <p:ph idx="1"/>
          </p:nvPr>
        </p:nvSpPr>
        <p:spPr>
          <a:xfrm>
            <a:off x="684213" y="1412776"/>
            <a:ext cx="7772400" cy="5184576"/>
          </a:xfrm>
        </p:spPr>
        <p:txBody>
          <a:bodyPr/>
          <a:lstStyle/>
          <a:p>
            <a:pPr>
              <a:lnSpc>
                <a:spcPct val="120000"/>
              </a:lnSpc>
            </a:pPr>
            <a:r>
              <a:rPr lang="zh-TW" altLang="en-US" sz="2800" dirty="0"/>
              <a:t>例子（春联）：一元复始，万</a:t>
            </a:r>
            <a:r>
              <a:rPr lang="zh-TW" altLang="en-US" sz="2800" b="1" u="sng" dirty="0">
                <a:solidFill>
                  <a:srgbClr val="008000"/>
                </a:solidFill>
              </a:rPr>
              <a:t>象</a:t>
            </a:r>
            <a:r>
              <a:rPr lang="zh-TW" altLang="en-US" sz="2800" dirty="0"/>
              <a:t>更新。</a:t>
            </a:r>
            <a:endParaRPr lang="en-US" altLang="zh-CN" sz="2800" dirty="0"/>
          </a:p>
          <a:p>
            <a:pPr>
              <a:lnSpc>
                <a:spcPct val="120000"/>
              </a:lnSpc>
            </a:pPr>
            <a:r>
              <a:rPr lang="zh-CN" altLang="en-US" sz="2800" b="1" dirty="0">
                <a:solidFill>
                  <a:srgbClr val="FF0000"/>
                </a:solidFill>
              </a:rPr>
              <a:t>对象是对现实世界中实际事物的一种抽象描述，它可以是有形的实体，也可以是无形的概念。</a:t>
            </a:r>
            <a:endParaRPr lang="en-US" altLang="ja-JP" sz="2800" b="1" dirty="0">
              <a:solidFill>
                <a:srgbClr val="FF0000"/>
              </a:solidFill>
            </a:endParaRPr>
          </a:p>
          <a:p>
            <a:pPr>
              <a:lnSpc>
                <a:spcPct val="120000"/>
              </a:lnSpc>
            </a:pPr>
            <a:r>
              <a:rPr lang="zh-CN" altLang="en-US" sz="2800" dirty="0"/>
              <a:t>对象是构成世界的一个独立单位，它具有自己的静态特征和动态特征。</a:t>
            </a:r>
            <a:endParaRPr lang="en-US" altLang="zh-CN" sz="2800" dirty="0"/>
          </a:p>
          <a:p>
            <a:pPr lvl="1">
              <a:lnSpc>
                <a:spcPct val="120000"/>
              </a:lnSpc>
            </a:pPr>
            <a:r>
              <a:rPr lang="zh-CN" altLang="en-US" sz="2400" b="1" dirty="0"/>
              <a:t>静态特征</a:t>
            </a:r>
            <a:r>
              <a:rPr lang="zh-TW" altLang="en-US" sz="2400" dirty="0"/>
              <a:t>：</a:t>
            </a:r>
            <a:r>
              <a:rPr lang="zh-CN" altLang="en-US" sz="2400" dirty="0"/>
              <a:t>可以用某种数据来描述的特征</a:t>
            </a:r>
            <a:endParaRPr lang="en-US" altLang="zh-CN" sz="2400" dirty="0"/>
          </a:p>
          <a:p>
            <a:pPr lvl="1">
              <a:lnSpc>
                <a:spcPct val="120000"/>
              </a:lnSpc>
            </a:pPr>
            <a:r>
              <a:rPr lang="zh-CN" altLang="en-US" sz="2400" b="1" dirty="0"/>
              <a:t>动态特征</a:t>
            </a:r>
            <a:r>
              <a:rPr lang="zh-TW" altLang="en-US" sz="2400" dirty="0"/>
              <a:t>：</a:t>
            </a:r>
            <a:r>
              <a:rPr lang="zh-CN" altLang="en-US" sz="2400" dirty="0"/>
              <a:t>对象所表现的行为或所具有的功能</a:t>
            </a:r>
            <a:endParaRPr lang="en-US" altLang="ja-JP" sz="2400" dirty="0"/>
          </a:p>
          <a:p>
            <a:pPr>
              <a:lnSpc>
                <a:spcPct val="120000"/>
              </a:lnSpc>
            </a:pPr>
            <a:r>
              <a:rPr lang="zh-CN" altLang="en-US" sz="2800" dirty="0"/>
              <a:t>对象由一组属性和对这组属性进行操作的一组服务构成，是</a:t>
            </a:r>
            <a:r>
              <a:rPr lang="zh-CN" altLang="en-US" sz="2800" b="1" u="sng" dirty="0">
                <a:solidFill>
                  <a:srgbClr val="008000"/>
                </a:solidFill>
              </a:rPr>
              <a:t>属性和服务</a:t>
            </a:r>
            <a:r>
              <a:rPr lang="zh-CN" altLang="en-US" sz="2800" dirty="0"/>
              <a:t>的结合体。</a:t>
            </a:r>
            <a:endParaRPr lang="en-US" altLang="en-US" sz="2800" dirty="0"/>
          </a:p>
        </p:txBody>
      </p:sp>
      <p:sp>
        <p:nvSpPr>
          <p:cNvPr id="2" name="灯片编号占位符 1"/>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anim calcmode="lin" valueType="num">
                                      <p:cBhvr additive="base">
                                        <p:cTn id="7" dur="500" fill="hold"/>
                                        <p:tgtEl>
                                          <p:spTgt spid="378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8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891">
                                            <p:txEl>
                                              <p:pRg st="1" end="1"/>
                                            </p:txEl>
                                          </p:spTgt>
                                        </p:tgtEl>
                                        <p:attrNameLst>
                                          <p:attrName>style.visibility</p:attrName>
                                        </p:attrNameLst>
                                      </p:cBhvr>
                                      <p:to>
                                        <p:strVal val="visible"/>
                                      </p:to>
                                    </p:set>
                                    <p:anim calcmode="lin" valueType="num">
                                      <p:cBhvr additive="base">
                                        <p:cTn id="13" dur="500" fill="hold"/>
                                        <p:tgtEl>
                                          <p:spTgt spid="378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8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7891">
                                            <p:txEl>
                                              <p:pRg st="2" end="2"/>
                                            </p:txEl>
                                          </p:spTgt>
                                        </p:tgtEl>
                                        <p:attrNameLst>
                                          <p:attrName>style.visibility</p:attrName>
                                        </p:attrNameLst>
                                      </p:cBhvr>
                                      <p:to>
                                        <p:strVal val="visible"/>
                                      </p:to>
                                    </p:set>
                                    <p:anim calcmode="lin" valueType="num">
                                      <p:cBhvr additive="base">
                                        <p:cTn id="19" dur="500" fill="hold"/>
                                        <p:tgtEl>
                                          <p:spTgt spid="378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891">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7891">
                                            <p:txEl>
                                              <p:pRg st="3" end="3"/>
                                            </p:txEl>
                                          </p:spTgt>
                                        </p:tgtEl>
                                        <p:attrNameLst>
                                          <p:attrName>style.visibility</p:attrName>
                                        </p:attrNameLst>
                                      </p:cBhvr>
                                      <p:to>
                                        <p:strVal val="visible"/>
                                      </p:to>
                                    </p:set>
                                    <p:anim calcmode="lin" valueType="num">
                                      <p:cBhvr additive="base">
                                        <p:cTn id="23" dur="500" fill="hold"/>
                                        <p:tgtEl>
                                          <p:spTgt spid="37891">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7891">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7891">
                                            <p:txEl>
                                              <p:pRg st="4" end="4"/>
                                            </p:txEl>
                                          </p:spTgt>
                                        </p:tgtEl>
                                        <p:attrNameLst>
                                          <p:attrName>style.visibility</p:attrName>
                                        </p:attrNameLst>
                                      </p:cBhvr>
                                      <p:to>
                                        <p:strVal val="visible"/>
                                      </p:to>
                                    </p:set>
                                    <p:anim calcmode="lin" valueType="num">
                                      <p:cBhvr additive="base">
                                        <p:cTn id="27" dur="500" fill="hold"/>
                                        <p:tgtEl>
                                          <p:spTgt spid="37891">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789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7891">
                                            <p:txEl>
                                              <p:pRg st="5" end="5"/>
                                            </p:txEl>
                                          </p:spTgt>
                                        </p:tgtEl>
                                        <p:attrNameLst>
                                          <p:attrName>style.visibility</p:attrName>
                                        </p:attrNameLst>
                                      </p:cBhvr>
                                      <p:to>
                                        <p:strVal val="visible"/>
                                      </p:to>
                                    </p:set>
                                    <p:anim calcmode="lin" valueType="num">
                                      <p:cBhvr additive="base">
                                        <p:cTn id="33" dur="500" fill="hold"/>
                                        <p:tgtEl>
                                          <p:spTgt spid="37891">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789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自我介绍</a:t>
            </a:r>
            <a:endParaRPr kumimoji="1" lang="zh-CN" altLang="en-US" dirty="0"/>
          </a:p>
        </p:txBody>
      </p:sp>
      <p:sp>
        <p:nvSpPr>
          <p:cNvPr id="3" name="内容占位符 2"/>
          <p:cNvSpPr>
            <a:spLocks noGrp="1"/>
          </p:cNvSpPr>
          <p:nvPr>
            <p:ph idx="1"/>
          </p:nvPr>
        </p:nvSpPr>
        <p:spPr/>
        <p:txBody>
          <a:bodyPr/>
          <a:lstStyle/>
          <a:p>
            <a:endParaRPr kumimoji="1" lang="en-US" altLang="zh-CN" dirty="0"/>
          </a:p>
          <a:p>
            <a:r>
              <a:rPr lang="zh-CN" altLang="en-US" sz="2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单位：计算机系智能技术与系统国家重点实验室</a:t>
            </a:r>
            <a:endParaRPr lang="en-US" altLang="zh-CN" sz="2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r>
              <a:rPr lang="zh-CN" altLang="en-US" sz="2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研究方向：自然语言处理，知识图谱</a:t>
            </a:r>
            <a:endParaRPr lang="zh-CN" altLang="en-US" sz="2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endParaRPr lang="en-US" altLang="zh-CN" sz="2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r>
              <a:rPr lang="zh-CN" altLang="en-US" sz="2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邮件：</a:t>
            </a:r>
            <a:r>
              <a:rPr lang="en-US" altLang="zh-CN" sz="2400"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rPr>
              <a:t>liuzy@tsinghua.edu.cn</a:t>
            </a:r>
            <a:endParaRPr lang="en-US" altLang="zh-CN" sz="2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r>
              <a:rPr lang="zh-CN" altLang="en-US" sz="2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手机（微信）：</a:t>
            </a:r>
            <a:r>
              <a:rPr lang="en-US" altLang="zh-CN" sz="2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138</a:t>
            </a:r>
            <a:r>
              <a:rPr lang="zh-CN" altLang="en-US" sz="2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 </a:t>
            </a:r>
            <a:r>
              <a:rPr lang="en-US" altLang="zh-CN" sz="2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1032</a:t>
            </a:r>
            <a:r>
              <a:rPr lang="zh-CN" altLang="en-US" sz="2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 </a:t>
            </a:r>
            <a:r>
              <a:rPr lang="en-US" altLang="zh-CN" sz="2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5978</a:t>
            </a:r>
            <a:endParaRPr lang="en-US" altLang="zh-CN" sz="2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r>
              <a:rPr lang="zh-CN" altLang="en-US" sz="2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主页：</a:t>
            </a:r>
            <a:r>
              <a:rPr lang="en-US" altLang="zh-CN" sz="2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http://</a:t>
            </a:r>
            <a:r>
              <a:rPr lang="en-US" altLang="zh-CN" sz="2400"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rPr>
              <a:t>nlp.csai.tsinghua.edu.cn</a:t>
            </a:r>
            <a:r>
              <a:rPr lang="en-US" altLang="zh-CN" sz="2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a:t>
            </a:r>
            <a:r>
              <a:rPr lang="en-US" altLang="zh-CN" sz="2400" dirty="0" err="1">
                <a:solidFill>
                  <a:schemeClr val="tx1"/>
                </a:solidFill>
                <a:latin typeface="华文楷体" panose="02010600040101010101" pitchFamily="2" charset="-122"/>
                <a:ea typeface="华文楷体" panose="02010600040101010101" pitchFamily="2" charset="-122"/>
                <a:cs typeface="华文楷体" panose="02010600040101010101" pitchFamily="2" charset="-122"/>
              </a:rPr>
              <a:t>lzy</a:t>
            </a:r>
            <a:r>
              <a:rPr lang="en-US" altLang="zh-CN" sz="2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a:t>
            </a:r>
            <a:endParaRPr lang="en-US" altLang="zh-CN" sz="2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a:p>
            <a:r>
              <a:rPr lang="zh-CN" altLang="en-US" sz="2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办公室：</a:t>
            </a:r>
            <a:r>
              <a:rPr lang="en-US" altLang="zh-CN" sz="2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FIT</a:t>
            </a:r>
            <a:r>
              <a:rPr lang="zh-CN" altLang="en-US" sz="2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楼</a:t>
            </a:r>
            <a:r>
              <a:rPr lang="en-US" altLang="zh-CN" sz="2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rPr>
              <a:t>4-506</a:t>
            </a:r>
            <a:endParaRPr lang="en-US" altLang="zh-CN" sz="2400" dirty="0">
              <a:solidFill>
                <a:schemeClr val="tx1"/>
              </a:solidFill>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4" name="灯片编号占位符 3"/>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a:xfrm>
            <a:off x="179512" y="116632"/>
            <a:ext cx="8496944" cy="1325563"/>
          </a:xfrm>
        </p:spPr>
        <p:txBody>
          <a:bodyPr/>
          <a:lstStyle/>
          <a:p>
            <a:r>
              <a:rPr lang="zh-CN" altLang="en-US" dirty="0"/>
              <a:t>语言与思维（</a:t>
            </a:r>
            <a:r>
              <a:rPr lang="en-US" altLang="zh-CN" dirty="0"/>
              <a:t>5</a:t>
            </a:r>
            <a:r>
              <a:rPr lang="zh-CN" altLang="en-US" dirty="0"/>
              <a:t>） </a:t>
            </a:r>
            <a:r>
              <a:rPr lang="zh-TW" altLang="en-US" sz="3200" dirty="0">
                <a:solidFill>
                  <a:srgbClr val="003366"/>
                </a:solidFill>
              </a:rPr>
              <a:t>什么是“抽象”？</a:t>
            </a:r>
            <a:endParaRPr lang="en-US" altLang="en-US" dirty="0">
              <a:solidFill>
                <a:srgbClr val="003366"/>
              </a:solidFill>
            </a:endParaRPr>
          </a:p>
        </p:txBody>
      </p:sp>
      <p:sp>
        <p:nvSpPr>
          <p:cNvPr id="34818" name="Content Placeholder 2"/>
          <p:cNvSpPr>
            <a:spLocks noGrp="1"/>
          </p:cNvSpPr>
          <p:nvPr>
            <p:ph idx="1"/>
          </p:nvPr>
        </p:nvSpPr>
        <p:spPr>
          <a:xfrm>
            <a:off x="683568" y="1442195"/>
            <a:ext cx="7772400" cy="4939133"/>
          </a:xfrm>
        </p:spPr>
        <p:txBody>
          <a:bodyPr/>
          <a:lstStyle/>
          <a:p>
            <a:pPr>
              <a:lnSpc>
                <a:spcPct val="150000"/>
              </a:lnSpc>
            </a:pPr>
            <a:r>
              <a:rPr lang="zh-CN" altLang="en-US" dirty="0"/>
              <a:t>从许多事物中舍弃个别的、非本质性的特征，抽取共同的、本质性的特征，就叫做抽象。</a:t>
            </a:r>
            <a:endParaRPr lang="zh-CN" altLang="en-US" dirty="0"/>
          </a:p>
          <a:p>
            <a:pPr>
              <a:lnSpc>
                <a:spcPct val="150000"/>
              </a:lnSpc>
            </a:pPr>
            <a:r>
              <a:rPr lang="zh-CN" altLang="en-US" dirty="0"/>
              <a:t>抽象</a:t>
            </a:r>
            <a:r>
              <a:rPr lang="zh-TW" altLang="en-US" dirty="0"/>
              <a:t>是形成概念的必要手段</a:t>
            </a:r>
            <a:r>
              <a:rPr lang="zh-CN" altLang="en-US" dirty="0"/>
              <a:t>：</a:t>
            </a:r>
            <a:endParaRPr lang="en-US" altLang="zh-TW" dirty="0"/>
          </a:p>
          <a:p>
            <a:pPr lvl="1">
              <a:lnSpc>
                <a:spcPct val="150000"/>
              </a:lnSpc>
            </a:pPr>
            <a:r>
              <a:rPr lang="zh-CN" altLang="en-US" b="1" dirty="0">
                <a:solidFill>
                  <a:srgbClr val="FF0000"/>
                </a:solidFill>
              </a:rPr>
              <a:t>过程抽象</a:t>
            </a:r>
            <a:r>
              <a:rPr lang="zh-TW" altLang="en-US" dirty="0"/>
              <a:t>：</a:t>
            </a:r>
            <a:r>
              <a:rPr lang="zh-CN" altLang="en-US" dirty="0"/>
              <a:t>任何一个完成确定功能的操作序列，其使用者都可以把它看作一个单一的实体。</a:t>
            </a:r>
            <a:endParaRPr lang="en-US" altLang="zh-CN" dirty="0"/>
          </a:p>
          <a:p>
            <a:pPr lvl="1">
              <a:lnSpc>
                <a:spcPct val="150000"/>
              </a:lnSpc>
            </a:pPr>
            <a:r>
              <a:rPr lang="zh-TW" altLang="en-US" b="1" dirty="0">
                <a:solidFill>
                  <a:srgbClr val="FF0000"/>
                </a:solidFill>
              </a:rPr>
              <a:t>数据抽象</a:t>
            </a:r>
            <a:r>
              <a:rPr lang="zh-TW" altLang="en-US" dirty="0"/>
              <a:t>：</a:t>
            </a:r>
            <a:r>
              <a:rPr lang="zh-CN" altLang="en-US" dirty="0"/>
              <a:t>根据施加于数据上的操作来定义数据类型，并限定数据的值只能由这些操作来修改和观察。</a:t>
            </a:r>
            <a:endParaRPr lang="en-US" altLang="ja-JP" dirty="0"/>
          </a:p>
          <a:p>
            <a:pPr lvl="1">
              <a:lnSpc>
                <a:spcPct val="150000"/>
              </a:lnSpc>
            </a:pPr>
            <a:endParaRPr lang="en-US" altLang="zh-CN" dirty="0"/>
          </a:p>
        </p:txBody>
      </p:sp>
      <p:sp>
        <p:nvSpPr>
          <p:cNvPr id="2" name="灯片编号占位符 1"/>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9342" y="2060848"/>
            <a:ext cx="8848725" cy="151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FF33"/>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16387" name="Title 1"/>
          <p:cNvSpPr>
            <a:spLocks noGrp="1"/>
          </p:cNvSpPr>
          <p:nvPr>
            <p:ph type="title"/>
          </p:nvPr>
        </p:nvSpPr>
        <p:spPr>
          <a:xfrm>
            <a:off x="198438" y="103981"/>
            <a:ext cx="8458200" cy="1462088"/>
          </a:xfrm>
        </p:spPr>
        <p:txBody>
          <a:bodyPr/>
          <a:lstStyle/>
          <a:p>
            <a:r>
              <a:rPr kumimoji="0" lang="zh-CN" altLang="en-US" dirty="0">
                <a:solidFill>
                  <a:srgbClr val="003366"/>
                </a:solidFill>
              </a:rPr>
              <a:t>举例：数据到底是什么？</a:t>
            </a:r>
            <a:br>
              <a:rPr kumimoji="0" lang="en-US" altLang="zh-CN" dirty="0">
                <a:solidFill>
                  <a:srgbClr val="003366"/>
                </a:solidFill>
              </a:rPr>
            </a:br>
            <a:r>
              <a:rPr kumimoji="0" lang="en-US" altLang="zh-CN" dirty="0">
                <a:solidFill>
                  <a:srgbClr val="003366"/>
                </a:solidFill>
              </a:rPr>
              <a:t>      </a:t>
            </a:r>
            <a:r>
              <a:rPr kumimoji="0" lang="en-US" altLang="zh-CN" sz="3600" dirty="0">
                <a:solidFill>
                  <a:srgbClr val="003366"/>
                </a:solidFill>
              </a:rPr>
              <a:t>—— </a:t>
            </a:r>
            <a:r>
              <a:rPr kumimoji="0" lang="zh-CN" altLang="en-US" sz="3600" dirty="0">
                <a:solidFill>
                  <a:srgbClr val="003366"/>
                </a:solidFill>
              </a:rPr>
              <a:t>数学家怎么说</a:t>
            </a:r>
            <a:r>
              <a:rPr kumimoji="0" lang="en-US" altLang="zh-CN" sz="3600" dirty="0">
                <a:solidFill>
                  <a:srgbClr val="003366"/>
                </a:solidFill>
              </a:rPr>
              <a:t>(1)…</a:t>
            </a:r>
            <a:endParaRPr kumimoji="0" lang="en-US" altLang="zh-CN" dirty="0">
              <a:solidFill>
                <a:srgbClr val="003366"/>
              </a:solidFill>
            </a:endParaRPr>
          </a:p>
        </p:txBody>
      </p:sp>
      <p:sp>
        <p:nvSpPr>
          <p:cNvPr id="16388" name="TextBox 5"/>
          <p:cNvSpPr txBox="1">
            <a:spLocks noChangeArrowheads="1"/>
          </p:cNvSpPr>
          <p:nvPr/>
        </p:nvSpPr>
        <p:spPr bwMode="auto">
          <a:xfrm>
            <a:off x="169342" y="3843611"/>
            <a:ext cx="8766175"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sz="3200">
                <a:solidFill>
                  <a:srgbClr val="FFFF00"/>
                </a:solidFill>
                <a:latin typeface="Courier New" panose="02070309020205020404" charset="0"/>
                <a:ea typeface="方正姚体" panose="02010601030101010101" charset="-122"/>
              </a:defRPr>
            </a:lvl1pPr>
            <a:lvl2pPr marL="742950" indent="-285750">
              <a:defRPr kumimoji="1" sz="3200">
                <a:solidFill>
                  <a:srgbClr val="FFFF00"/>
                </a:solidFill>
                <a:latin typeface="Courier New" panose="02070309020205020404" charset="0"/>
                <a:ea typeface="方正姚体" panose="02010601030101010101" charset="-122"/>
              </a:defRPr>
            </a:lvl2pPr>
            <a:lvl3pPr marL="1143000" indent="-228600">
              <a:defRPr kumimoji="1" sz="3200">
                <a:solidFill>
                  <a:srgbClr val="FFFF00"/>
                </a:solidFill>
                <a:latin typeface="Courier New" panose="02070309020205020404" charset="0"/>
                <a:ea typeface="方正姚体" panose="02010601030101010101" charset="-122"/>
              </a:defRPr>
            </a:lvl3pPr>
            <a:lvl4pPr marL="1600200" indent="-228600">
              <a:defRPr kumimoji="1" sz="3200">
                <a:solidFill>
                  <a:srgbClr val="FFFF00"/>
                </a:solidFill>
                <a:latin typeface="Courier New" panose="02070309020205020404" charset="0"/>
                <a:ea typeface="方正姚体" panose="02010601030101010101" charset="-122"/>
              </a:defRPr>
            </a:lvl4pPr>
            <a:lvl5pPr marL="2057400" indent="-228600">
              <a:defRPr kumimoji="1" sz="3200">
                <a:solidFill>
                  <a:srgbClr val="FFFF00"/>
                </a:solidFill>
                <a:latin typeface="Courier New" panose="02070309020205020404" charset="0"/>
                <a:ea typeface="方正姚体" panose="02010601030101010101" charset="-122"/>
              </a:defRPr>
            </a:lvl5pPr>
            <a:lvl6pPr marL="2514600" indent="-228600" fontAlgn="base">
              <a:spcBef>
                <a:spcPct val="0"/>
              </a:spcBef>
              <a:spcAft>
                <a:spcPct val="0"/>
              </a:spcAft>
              <a:defRPr kumimoji="1" sz="3200">
                <a:solidFill>
                  <a:srgbClr val="FFFF00"/>
                </a:solidFill>
                <a:latin typeface="Courier New" panose="02070309020205020404" charset="0"/>
                <a:ea typeface="方正姚体" panose="02010601030101010101" charset="-122"/>
              </a:defRPr>
            </a:lvl6pPr>
            <a:lvl7pPr marL="2971800" indent="-228600" fontAlgn="base">
              <a:spcBef>
                <a:spcPct val="0"/>
              </a:spcBef>
              <a:spcAft>
                <a:spcPct val="0"/>
              </a:spcAft>
              <a:defRPr kumimoji="1" sz="3200">
                <a:solidFill>
                  <a:srgbClr val="FFFF00"/>
                </a:solidFill>
                <a:latin typeface="Courier New" panose="02070309020205020404" charset="0"/>
                <a:ea typeface="方正姚体" panose="02010601030101010101" charset="-122"/>
              </a:defRPr>
            </a:lvl7pPr>
            <a:lvl8pPr marL="3429000" indent="-228600" fontAlgn="base">
              <a:spcBef>
                <a:spcPct val="0"/>
              </a:spcBef>
              <a:spcAft>
                <a:spcPct val="0"/>
              </a:spcAft>
              <a:defRPr kumimoji="1" sz="3200">
                <a:solidFill>
                  <a:srgbClr val="FFFF00"/>
                </a:solidFill>
                <a:latin typeface="Courier New" panose="02070309020205020404" charset="0"/>
                <a:ea typeface="方正姚体" panose="02010601030101010101" charset="-122"/>
              </a:defRPr>
            </a:lvl8pPr>
            <a:lvl9pPr marL="3886200" indent="-228600" fontAlgn="base">
              <a:spcBef>
                <a:spcPct val="0"/>
              </a:spcBef>
              <a:spcAft>
                <a:spcPct val="0"/>
              </a:spcAft>
              <a:defRPr kumimoji="1" sz="3200">
                <a:solidFill>
                  <a:srgbClr val="FFFF00"/>
                </a:solidFill>
                <a:latin typeface="Courier New" panose="02070309020205020404" charset="0"/>
                <a:ea typeface="方正姚体" panose="02010601030101010101" charset="-122"/>
              </a:defRPr>
            </a:lvl9pPr>
          </a:lstStyle>
          <a:p>
            <a:r>
              <a:rPr kumimoji="0" lang="zh-CN" altLang="en-US" sz="2800" b="1" dirty="0">
                <a:solidFill>
                  <a:schemeClr val="tx1"/>
                </a:solidFill>
                <a:latin typeface="华文楷体" panose="02010600040101010101" pitchFamily="2" charset="-122"/>
                <a:ea typeface="华文楷体" panose="02010600040101010101" pitchFamily="2" charset="-122"/>
              </a:rPr>
              <a:t>在数学上，“数据”不仅有值，而且限定了在值上的操作规范（约束）和性质。</a:t>
            </a:r>
            <a:endParaRPr kumimoji="0" lang="en-US" altLang="zh-CN" sz="2800" b="1" dirty="0">
              <a:solidFill>
                <a:schemeClr val="tx1"/>
              </a:solidFill>
              <a:latin typeface="华文楷体" panose="02010600040101010101" pitchFamily="2" charset="-122"/>
              <a:ea typeface="华文楷体" panose="02010600040101010101" pitchFamily="2" charset="-122"/>
            </a:endParaRPr>
          </a:p>
          <a:p>
            <a:r>
              <a:rPr kumimoji="0" lang="zh-CN" altLang="en-US" sz="2800" b="1" dirty="0">
                <a:solidFill>
                  <a:schemeClr val="tx1"/>
                </a:solidFill>
                <a:latin typeface="华文楷体" panose="02010600040101010101" pitchFamily="2" charset="-122"/>
                <a:ea typeface="华文楷体" panose="02010600040101010101" pitchFamily="2" charset="-122"/>
              </a:rPr>
              <a:t>程序设计语言中的“类型”的概念与此相似，如：</a:t>
            </a:r>
            <a:endParaRPr kumimoji="0" lang="en-US" altLang="zh-CN" sz="2800" b="1" dirty="0">
              <a:solidFill>
                <a:schemeClr val="tx1"/>
              </a:solidFill>
              <a:latin typeface="华文楷体" panose="02010600040101010101" pitchFamily="2" charset="-122"/>
              <a:ea typeface="华文楷体" panose="02010600040101010101" pitchFamily="2" charset="-122"/>
            </a:endParaRPr>
          </a:p>
          <a:p>
            <a:r>
              <a:rPr kumimoji="0" lang="zh-CN" altLang="en-US" sz="2800" b="1" dirty="0">
                <a:solidFill>
                  <a:schemeClr val="tx1"/>
                </a:solidFill>
                <a:latin typeface="华文楷体" panose="02010600040101010101" pitchFamily="2" charset="-122"/>
                <a:ea typeface="华文楷体" panose="02010600040101010101" pitchFamily="2" charset="-122"/>
              </a:rPr>
              <a:t>“整数相除得整数”</a:t>
            </a:r>
            <a:r>
              <a:rPr kumimoji="0" lang="en-US" altLang="zh-CN" sz="2800" b="1" dirty="0">
                <a:solidFill>
                  <a:schemeClr val="tx1"/>
                </a:solidFill>
                <a:latin typeface="华文楷体" panose="02010600040101010101" pitchFamily="2" charset="-122"/>
                <a:ea typeface="华文楷体" panose="02010600040101010101" pitchFamily="2" charset="-122"/>
              </a:rPr>
              <a:t>:  </a:t>
            </a:r>
            <a:r>
              <a:rPr kumimoji="0" lang="en-US" altLang="zh-CN" sz="2800" b="1" dirty="0">
                <a:solidFill>
                  <a:srgbClr val="FF0000"/>
                </a:solidFill>
                <a:latin typeface="华文楷体" panose="02010600040101010101" pitchFamily="2" charset="-122"/>
                <a:ea typeface="华文楷体" panose="02010600040101010101" pitchFamily="2" charset="-122"/>
              </a:rPr>
              <a:t>3/4=0 </a:t>
            </a:r>
            <a:r>
              <a:rPr kumimoji="0" lang="en-US" altLang="zh-CN" sz="2800" b="1" dirty="0">
                <a:latin typeface="华文楷体" panose="02010600040101010101" pitchFamily="2" charset="-122"/>
                <a:ea typeface="华文楷体" panose="02010600040101010101" pitchFamily="2" charset="-122"/>
              </a:rPr>
              <a:t> </a:t>
            </a:r>
            <a:r>
              <a:rPr kumimoji="0" lang="zh-CN" altLang="en-US" sz="2800" b="1" dirty="0">
                <a:solidFill>
                  <a:schemeClr val="tx1"/>
                </a:solidFill>
                <a:latin typeface="华文楷体" panose="02010600040101010101" pitchFamily="2" charset="-122"/>
                <a:ea typeface="华文楷体" panose="02010600040101010101" pitchFamily="2" charset="-122"/>
              </a:rPr>
              <a:t>；</a:t>
            </a:r>
            <a:endParaRPr kumimoji="0" lang="en-US" altLang="zh-CN" sz="2800" b="1" dirty="0">
              <a:solidFill>
                <a:schemeClr val="tx1"/>
              </a:solidFill>
              <a:latin typeface="华文楷体" panose="02010600040101010101" pitchFamily="2" charset="-122"/>
              <a:ea typeface="华文楷体" panose="02010600040101010101" pitchFamily="2" charset="-122"/>
            </a:endParaRPr>
          </a:p>
          <a:p>
            <a:r>
              <a:rPr kumimoji="0" lang="zh-CN" altLang="en-US" sz="2800" b="1" dirty="0">
                <a:solidFill>
                  <a:schemeClr val="tx1"/>
                </a:solidFill>
                <a:latin typeface="华文楷体" panose="02010600040101010101" pitchFamily="2" charset="-122"/>
                <a:ea typeface="华文楷体" panose="02010600040101010101" pitchFamily="2" charset="-122"/>
              </a:rPr>
              <a:t>“浮点数相除得浮点数”：</a:t>
            </a:r>
            <a:r>
              <a:rPr kumimoji="0" lang="en-US" altLang="zh-CN" sz="2800" b="1" dirty="0">
                <a:solidFill>
                  <a:srgbClr val="FF0000"/>
                </a:solidFill>
                <a:latin typeface="华文楷体" panose="02010600040101010101" pitchFamily="2" charset="-122"/>
                <a:ea typeface="华文楷体" panose="02010600040101010101" pitchFamily="2" charset="-122"/>
              </a:rPr>
              <a:t>3.2/4.0=0.8</a:t>
            </a:r>
            <a:r>
              <a:rPr kumimoji="0" lang="zh-CN" altLang="en-US" sz="2800" b="1" dirty="0">
                <a:solidFill>
                  <a:schemeClr val="tx1"/>
                </a:solidFill>
                <a:latin typeface="华文楷体" panose="02010600040101010101" pitchFamily="2" charset="-122"/>
                <a:ea typeface="华文楷体" panose="02010600040101010101" pitchFamily="2" charset="-122"/>
              </a:rPr>
              <a:t>。</a:t>
            </a:r>
            <a:endParaRPr kumimoji="0" lang="en-US" altLang="zh-CN" sz="2800" b="1" dirty="0">
              <a:solidFill>
                <a:schemeClr val="tx1"/>
              </a:solidFill>
              <a:latin typeface="华文楷体" panose="02010600040101010101" pitchFamily="2" charset="-122"/>
              <a:ea typeface="华文楷体" panose="02010600040101010101" pitchFamily="2" charset="-122"/>
            </a:endParaRPr>
          </a:p>
        </p:txBody>
      </p:sp>
      <p:sp>
        <p:nvSpPr>
          <p:cNvPr id="2" name="灯片编号占位符 1"/>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8275" y="1628800"/>
            <a:ext cx="8789988" cy="5178425"/>
          </a:xfrm>
          <a:prstGeom prst="rect">
            <a:avLst/>
          </a:prstGeom>
          <a:noFill/>
          <a:ln>
            <a:noFill/>
          </a:ln>
          <a:effectLst/>
        </p:spPr>
      </p:pic>
      <p:sp>
        <p:nvSpPr>
          <p:cNvPr id="17410" name="Title 1"/>
          <p:cNvSpPr>
            <a:spLocks noGrp="1"/>
          </p:cNvSpPr>
          <p:nvPr>
            <p:ph type="title"/>
          </p:nvPr>
        </p:nvSpPr>
        <p:spPr>
          <a:xfrm>
            <a:off x="198755" y="101392"/>
            <a:ext cx="8458200" cy="1462088"/>
          </a:xfrm>
        </p:spPr>
        <p:txBody>
          <a:bodyPr/>
          <a:lstStyle/>
          <a:p>
            <a:r>
              <a:rPr kumimoji="0" lang="zh-CN" altLang="en-US" dirty="0">
                <a:solidFill>
                  <a:srgbClr val="003366"/>
                </a:solidFill>
              </a:rPr>
              <a:t>举例：数据到底是什么？</a:t>
            </a:r>
            <a:br>
              <a:rPr kumimoji="0" lang="en-US" altLang="zh-CN" dirty="0">
                <a:solidFill>
                  <a:srgbClr val="003366"/>
                </a:solidFill>
              </a:rPr>
            </a:br>
            <a:r>
              <a:rPr kumimoji="0" lang="en-US" altLang="zh-CN" dirty="0">
                <a:solidFill>
                  <a:srgbClr val="003366"/>
                </a:solidFill>
              </a:rPr>
              <a:t>      </a:t>
            </a:r>
            <a:r>
              <a:rPr kumimoji="0" lang="en-US" altLang="zh-CN" sz="3600" dirty="0">
                <a:solidFill>
                  <a:srgbClr val="003366"/>
                </a:solidFill>
              </a:rPr>
              <a:t>—— </a:t>
            </a:r>
            <a:r>
              <a:rPr kumimoji="0" lang="zh-CN" altLang="en-US" sz="3600" dirty="0">
                <a:solidFill>
                  <a:srgbClr val="003366"/>
                </a:solidFill>
              </a:rPr>
              <a:t>数学家怎么说</a:t>
            </a:r>
            <a:r>
              <a:rPr kumimoji="0" lang="en-US" altLang="zh-CN" sz="3600" dirty="0">
                <a:solidFill>
                  <a:srgbClr val="003366"/>
                </a:solidFill>
              </a:rPr>
              <a:t>(2)…</a:t>
            </a:r>
            <a:endParaRPr kumimoji="0" lang="en-US" altLang="zh-CN" dirty="0">
              <a:solidFill>
                <a:srgbClr val="003366"/>
              </a:solidFill>
            </a:endParaRPr>
          </a:p>
        </p:txBody>
      </p:sp>
      <p:sp>
        <p:nvSpPr>
          <p:cNvPr id="2" name="灯片编号占位符 1"/>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a:xfrm>
            <a:off x="194752" y="162352"/>
            <a:ext cx="7886700" cy="1325563"/>
          </a:xfrm>
        </p:spPr>
        <p:txBody>
          <a:bodyPr/>
          <a:lstStyle/>
          <a:p>
            <a:r>
              <a:rPr kumimoji="0" lang="zh-CN" altLang="en-US" dirty="0">
                <a:solidFill>
                  <a:srgbClr val="003366"/>
                </a:solidFill>
              </a:rPr>
              <a:t>举例：数据到底是什么？</a:t>
            </a:r>
            <a:br>
              <a:rPr kumimoji="0" lang="en-US" altLang="zh-CN" dirty="0">
                <a:solidFill>
                  <a:srgbClr val="003366"/>
                </a:solidFill>
              </a:rPr>
            </a:br>
            <a:r>
              <a:rPr kumimoji="0" lang="en-US" altLang="zh-CN" dirty="0">
                <a:solidFill>
                  <a:srgbClr val="003366"/>
                </a:solidFill>
              </a:rPr>
              <a:t>      </a:t>
            </a:r>
            <a:r>
              <a:rPr kumimoji="0" lang="en-US" altLang="zh-CN" sz="3600" dirty="0">
                <a:solidFill>
                  <a:srgbClr val="003366"/>
                </a:solidFill>
              </a:rPr>
              <a:t>—— </a:t>
            </a:r>
            <a:r>
              <a:rPr kumimoji="0" lang="zh-CN" altLang="en-US" sz="3600" dirty="0">
                <a:solidFill>
                  <a:srgbClr val="003366"/>
                </a:solidFill>
              </a:rPr>
              <a:t>程序员怎么说</a:t>
            </a:r>
            <a:r>
              <a:rPr kumimoji="0" lang="en-US" altLang="zh-CN" sz="3600" dirty="0">
                <a:solidFill>
                  <a:srgbClr val="003366"/>
                </a:solidFill>
              </a:rPr>
              <a:t>…</a:t>
            </a:r>
            <a:endParaRPr kumimoji="0" lang="en-US" altLang="zh-CN" dirty="0">
              <a:solidFill>
                <a:srgbClr val="003366"/>
              </a:solidFill>
            </a:endParaRPr>
          </a:p>
        </p:txBody>
      </p:sp>
      <p:pic>
        <p:nvPicPr>
          <p:cNvPr id="717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1925" y="1628775"/>
            <a:ext cx="8866188" cy="4243388"/>
          </a:xfrm>
          <a:prstGeom prst="rect">
            <a:avLst/>
          </a:prstGeom>
          <a:noFill/>
          <a:ln>
            <a:noFill/>
          </a:ln>
          <a:effectLst/>
        </p:spPr>
      </p:pic>
      <p:sp>
        <p:nvSpPr>
          <p:cNvPr id="18435" name="TextBox 1"/>
          <p:cNvSpPr txBox="1">
            <a:spLocks noChangeArrowheads="1"/>
          </p:cNvSpPr>
          <p:nvPr/>
        </p:nvSpPr>
        <p:spPr bwMode="auto">
          <a:xfrm>
            <a:off x="-11554" y="5894402"/>
            <a:ext cx="9155554" cy="630942"/>
          </a:xfrm>
          <a:prstGeom prst="rect">
            <a:avLst/>
          </a:prstGeom>
          <a:solidFill>
            <a:schemeClr val="bg1"/>
          </a:solidFill>
          <a:ln>
            <a:noFill/>
          </a:ln>
        </p:spPr>
        <p:txBody>
          <a:bodyPr wrap="square">
            <a:spAutoFit/>
          </a:bodyPr>
          <a:lstStyle>
            <a:lvl1pPr>
              <a:defRPr kumimoji="1" sz="3200">
                <a:solidFill>
                  <a:srgbClr val="FFFF00"/>
                </a:solidFill>
                <a:latin typeface="Courier New" panose="02070309020205020404" charset="0"/>
                <a:ea typeface="方正姚体" panose="02010601030101010101" charset="-122"/>
              </a:defRPr>
            </a:lvl1pPr>
            <a:lvl2pPr marL="742950" indent="-285750">
              <a:defRPr kumimoji="1" sz="3200">
                <a:solidFill>
                  <a:srgbClr val="FFFF00"/>
                </a:solidFill>
                <a:latin typeface="Courier New" panose="02070309020205020404" charset="0"/>
                <a:ea typeface="方正姚体" panose="02010601030101010101" charset="-122"/>
              </a:defRPr>
            </a:lvl2pPr>
            <a:lvl3pPr marL="1143000" indent="-228600">
              <a:defRPr kumimoji="1" sz="3200">
                <a:solidFill>
                  <a:srgbClr val="FFFF00"/>
                </a:solidFill>
                <a:latin typeface="Courier New" panose="02070309020205020404" charset="0"/>
                <a:ea typeface="方正姚体" panose="02010601030101010101" charset="-122"/>
              </a:defRPr>
            </a:lvl3pPr>
            <a:lvl4pPr marL="1600200" indent="-228600">
              <a:defRPr kumimoji="1" sz="3200">
                <a:solidFill>
                  <a:srgbClr val="FFFF00"/>
                </a:solidFill>
                <a:latin typeface="Courier New" panose="02070309020205020404" charset="0"/>
                <a:ea typeface="方正姚体" panose="02010601030101010101" charset="-122"/>
              </a:defRPr>
            </a:lvl4pPr>
            <a:lvl5pPr marL="2057400" indent="-228600">
              <a:defRPr kumimoji="1" sz="3200">
                <a:solidFill>
                  <a:srgbClr val="FFFF00"/>
                </a:solidFill>
                <a:latin typeface="Courier New" panose="02070309020205020404" charset="0"/>
                <a:ea typeface="方正姚体" panose="02010601030101010101" charset="-122"/>
              </a:defRPr>
            </a:lvl5pPr>
            <a:lvl6pPr marL="2514600" indent="-228600" fontAlgn="base">
              <a:spcBef>
                <a:spcPct val="0"/>
              </a:spcBef>
              <a:spcAft>
                <a:spcPct val="0"/>
              </a:spcAft>
              <a:defRPr kumimoji="1" sz="3200">
                <a:solidFill>
                  <a:srgbClr val="FFFF00"/>
                </a:solidFill>
                <a:latin typeface="Courier New" panose="02070309020205020404" charset="0"/>
                <a:ea typeface="方正姚体" panose="02010601030101010101" charset="-122"/>
              </a:defRPr>
            </a:lvl6pPr>
            <a:lvl7pPr marL="2971800" indent="-228600" fontAlgn="base">
              <a:spcBef>
                <a:spcPct val="0"/>
              </a:spcBef>
              <a:spcAft>
                <a:spcPct val="0"/>
              </a:spcAft>
              <a:defRPr kumimoji="1" sz="3200">
                <a:solidFill>
                  <a:srgbClr val="FFFF00"/>
                </a:solidFill>
                <a:latin typeface="Courier New" panose="02070309020205020404" charset="0"/>
                <a:ea typeface="方正姚体" panose="02010601030101010101" charset="-122"/>
              </a:defRPr>
            </a:lvl7pPr>
            <a:lvl8pPr marL="3429000" indent="-228600" fontAlgn="base">
              <a:spcBef>
                <a:spcPct val="0"/>
              </a:spcBef>
              <a:spcAft>
                <a:spcPct val="0"/>
              </a:spcAft>
              <a:defRPr kumimoji="1" sz="3200">
                <a:solidFill>
                  <a:srgbClr val="FFFF00"/>
                </a:solidFill>
                <a:latin typeface="Courier New" panose="02070309020205020404" charset="0"/>
                <a:ea typeface="方正姚体" panose="02010601030101010101" charset="-122"/>
              </a:defRPr>
            </a:lvl8pPr>
            <a:lvl9pPr marL="3886200" indent="-228600" fontAlgn="base">
              <a:spcBef>
                <a:spcPct val="0"/>
              </a:spcBef>
              <a:spcAft>
                <a:spcPct val="0"/>
              </a:spcAft>
              <a:defRPr kumimoji="1" sz="3200">
                <a:solidFill>
                  <a:srgbClr val="FFFF00"/>
                </a:solidFill>
                <a:latin typeface="Courier New" panose="02070309020205020404" charset="0"/>
                <a:ea typeface="方正姚体" panose="02010601030101010101" charset="-122"/>
              </a:defRPr>
            </a:lvl9pPr>
          </a:lstStyle>
          <a:p>
            <a:r>
              <a:rPr kumimoji="0" lang="zh-CN" altLang="en-US" sz="3500" dirty="0">
                <a:solidFill>
                  <a:srgbClr val="0066CC"/>
                </a:solidFill>
                <a:latin typeface="华文楷体" panose="02010600040101010101" pitchFamily="2" charset="-122"/>
                <a:ea typeface="华文楷体" panose="02010600040101010101" pitchFamily="2" charset="-122"/>
                <a:cs typeface="Heiti SC Light" charset="-122"/>
              </a:rPr>
              <a:t>类型 ＝ 数据的存储与表示 </a:t>
            </a:r>
            <a:r>
              <a:rPr kumimoji="0" lang="en-US" altLang="zh-CN" sz="3500" dirty="0">
                <a:solidFill>
                  <a:srgbClr val="0066CC"/>
                </a:solidFill>
                <a:latin typeface="华文楷体" panose="02010600040101010101" pitchFamily="2" charset="-122"/>
                <a:ea typeface="华文楷体" panose="02010600040101010101" pitchFamily="2" charset="-122"/>
                <a:cs typeface="Heiti SC Light" charset="-122"/>
              </a:rPr>
              <a:t>+ </a:t>
            </a:r>
            <a:r>
              <a:rPr kumimoji="0" lang="zh-CN" altLang="en-US" sz="3500" dirty="0">
                <a:solidFill>
                  <a:srgbClr val="0066CC"/>
                </a:solidFill>
                <a:latin typeface="华文楷体" panose="02010600040101010101" pitchFamily="2" charset="-122"/>
                <a:ea typeface="华文楷体" panose="02010600040101010101" pitchFamily="2" charset="-122"/>
                <a:cs typeface="Heiti SC Light" charset="-122"/>
              </a:rPr>
              <a:t>数据支持的操作</a:t>
            </a:r>
            <a:endParaRPr kumimoji="0" lang="en-US" altLang="zh-CN" sz="3500" dirty="0">
              <a:solidFill>
                <a:srgbClr val="0066CC"/>
              </a:solidFill>
              <a:latin typeface="华文楷体" panose="02010600040101010101" pitchFamily="2" charset="-122"/>
              <a:ea typeface="华文楷体" panose="02010600040101010101" pitchFamily="2" charset="-122"/>
              <a:cs typeface="Heiti SC Light" charset="-122"/>
            </a:endParaRPr>
          </a:p>
        </p:txBody>
      </p:sp>
      <p:sp>
        <p:nvSpPr>
          <p:cNvPr id="2" name="灯片编号占位符 1"/>
          <p:cNvSpPr>
            <a:spLocks noGrp="1"/>
          </p:cNvSpPr>
          <p:nvPr>
            <p:ph type="sldNum" sz="quarter" idx="12"/>
          </p:nvPr>
        </p:nvSpPr>
        <p:spPr/>
        <p:txBody>
          <a:bodyPr/>
          <a:lstStyle/>
          <a:p>
            <a:pPr>
              <a:defRPr/>
            </a:pPr>
            <a:fld id="{BFD7BE51-03DD-4CCA-8227-D775462981B4}" type="slidenum">
              <a:rPr lang="en-US" altLang="zh-CN" smtClean="0"/>
            </a:fld>
            <a:endParaRPr lang="en-US" altLang="zh-C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79388" y="87313"/>
            <a:ext cx="7886700" cy="1325562"/>
          </a:xfrm>
        </p:spPr>
        <p:txBody>
          <a:bodyPr/>
          <a:lstStyle/>
          <a:p>
            <a:r>
              <a:rPr lang="zh-CN" altLang="en-US" b="1">
                <a:latin typeface="微软雅黑" panose="020B0503020204020204" pitchFamily="34" charset="-122"/>
                <a:ea typeface="微软雅黑" panose="020B0503020204020204" pitchFamily="34" charset="-122"/>
              </a:rPr>
              <a:t>学习方法</a:t>
            </a:r>
            <a:endParaRPr lang="zh-CN" altLang="en-US" b="1">
              <a:latin typeface="微软雅黑" panose="020B0503020204020204" pitchFamily="34" charset="-122"/>
              <a:ea typeface="微软雅黑" panose="020B0503020204020204" pitchFamily="34" charset="-122"/>
            </a:endParaRPr>
          </a:p>
        </p:txBody>
      </p:sp>
      <p:sp>
        <p:nvSpPr>
          <p:cNvPr id="5123" name="Rectangle 3"/>
          <p:cNvSpPr>
            <a:spLocks noGrp="1" noChangeArrowheads="1"/>
          </p:cNvSpPr>
          <p:nvPr>
            <p:ph idx="1"/>
          </p:nvPr>
        </p:nvSpPr>
        <p:spPr>
          <a:xfrm>
            <a:off x="1692275" y="1412875"/>
            <a:ext cx="6119813" cy="5184775"/>
          </a:xfrm>
        </p:spPr>
        <p:txBody>
          <a:bodyPr rtlCol="0">
            <a:normAutofit lnSpcReduction="10000"/>
          </a:bodyPr>
          <a:lstStyle/>
          <a:p>
            <a:pPr fontAlgn="auto">
              <a:spcAft>
                <a:spcPts val="0"/>
              </a:spcAft>
              <a:defRPr/>
            </a:pPr>
            <a:r>
              <a:rPr lang="zh-CN" altLang="en-US" dirty="0">
                <a:solidFill>
                  <a:schemeClr val="tx1"/>
                </a:solidFill>
              </a:rPr>
              <a:t>多</a:t>
            </a:r>
            <a:r>
              <a:rPr lang="zh-CN" altLang="en-US" b="1" dirty="0">
                <a:solidFill>
                  <a:schemeClr val="tx1"/>
                </a:solidFill>
              </a:rPr>
              <a:t>看</a:t>
            </a:r>
            <a:endParaRPr lang="zh-CN" altLang="en-US" b="1" dirty="0">
              <a:solidFill>
                <a:schemeClr val="tx1"/>
              </a:solidFill>
            </a:endParaRPr>
          </a:p>
          <a:p>
            <a:pPr lvl="1" fontAlgn="auto">
              <a:spcAft>
                <a:spcPts val="0"/>
              </a:spcAft>
              <a:defRPr/>
            </a:pPr>
            <a:r>
              <a:rPr lang="zh-CN" altLang="en-US" dirty="0"/>
              <a:t>相关书籍、网站等</a:t>
            </a:r>
            <a:endParaRPr lang="zh-CN" altLang="en-US" dirty="0"/>
          </a:p>
          <a:p>
            <a:pPr fontAlgn="auto">
              <a:spcAft>
                <a:spcPts val="0"/>
              </a:spcAft>
              <a:defRPr/>
            </a:pPr>
            <a:r>
              <a:rPr lang="zh-CN" altLang="en-US" dirty="0">
                <a:solidFill>
                  <a:schemeClr val="tx1"/>
                </a:solidFill>
              </a:rPr>
              <a:t>多</a:t>
            </a:r>
            <a:r>
              <a:rPr lang="zh-CN" altLang="en-US" b="1" dirty="0">
                <a:solidFill>
                  <a:schemeClr val="tx1"/>
                </a:solidFill>
              </a:rPr>
              <a:t>想</a:t>
            </a:r>
            <a:endParaRPr lang="zh-CN" altLang="en-US" b="1" dirty="0">
              <a:solidFill>
                <a:schemeClr val="tx1"/>
              </a:solidFill>
            </a:endParaRPr>
          </a:p>
          <a:p>
            <a:pPr lvl="1" fontAlgn="auto">
              <a:spcAft>
                <a:spcPts val="0"/>
              </a:spcAft>
              <a:defRPr/>
            </a:pPr>
            <a:r>
              <a:rPr lang="zh-CN" altLang="en-US" dirty="0"/>
              <a:t>思考和理解高层的抽象方法</a:t>
            </a:r>
            <a:endParaRPr lang="zh-CN" altLang="en-US" dirty="0"/>
          </a:p>
          <a:p>
            <a:pPr lvl="1" fontAlgn="auto">
              <a:spcAft>
                <a:spcPts val="0"/>
              </a:spcAft>
              <a:defRPr/>
            </a:pPr>
            <a:r>
              <a:rPr lang="zh-CN" altLang="en-US" dirty="0"/>
              <a:t>思考和理解底层的运行机制</a:t>
            </a:r>
            <a:endParaRPr lang="zh-CN" altLang="en-US" dirty="0"/>
          </a:p>
          <a:p>
            <a:pPr fontAlgn="auto">
              <a:spcAft>
                <a:spcPts val="0"/>
              </a:spcAft>
              <a:defRPr/>
            </a:pPr>
            <a:r>
              <a:rPr lang="zh-CN" altLang="en-US" dirty="0">
                <a:solidFill>
                  <a:schemeClr val="tx1"/>
                </a:solidFill>
              </a:rPr>
              <a:t>多练</a:t>
            </a:r>
            <a:endParaRPr lang="zh-CN" altLang="en-US" b="1" dirty="0">
              <a:solidFill>
                <a:schemeClr val="tx1"/>
              </a:solidFill>
            </a:endParaRPr>
          </a:p>
          <a:p>
            <a:pPr lvl="1" fontAlgn="auto">
              <a:spcAft>
                <a:spcPts val="0"/>
              </a:spcAft>
              <a:defRPr/>
            </a:pPr>
            <a:r>
              <a:rPr lang="zh-CN" altLang="en-US" dirty="0"/>
              <a:t>练习：自己给自己出题目</a:t>
            </a:r>
            <a:endParaRPr lang="zh-CN" altLang="en-US" dirty="0"/>
          </a:p>
          <a:p>
            <a:pPr lvl="1" fontAlgn="auto">
              <a:spcAft>
                <a:spcPts val="0"/>
              </a:spcAft>
              <a:defRPr/>
            </a:pPr>
            <a:r>
              <a:rPr lang="zh-CN" altLang="en-US" dirty="0"/>
              <a:t>疑问：验证自己的理解</a:t>
            </a:r>
            <a:endParaRPr lang="zh-CN" altLang="en-US" dirty="0"/>
          </a:p>
          <a:p>
            <a:pPr fontAlgn="auto">
              <a:spcAft>
                <a:spcPts val="0"/>
              </a:spcAft>
              <a:defRPr/>
            </a:pPr>
            <a:r>
              <a:rPr lang="zh-CN" altLang="en-US" dirty="0">
                <a:solidFill>
                  <a:schemeClr val="tx1"/>
                </a:solidFill>
              </a:rPr>
              <a:t>多</a:t>
            </a:r>
            <a:r>
              <a:rPr lang="zh-CN" altLang="en-US" b="1" dirty="0">
                <a:solidFill>
                  <a:schemeClr val="tx1"/>
                </a:solidFill>
              </a:rPr>
              <a:t>问</a:t>
            </a:r>
            <a:endParaRPr lang="zh-CN" altLang="en-US" b="1" dirty="0">
              <a:solidFill>
                <a:schemeClr val="tx1"/>
              </a:solidFill>
            </a:endParaRPr>
          </a:p>
          <a:p>
            <a:pPr lvl="1" fontAlgn="auto">
              <a:spcAft>
                <a:spcPts val="0"/>
              </a:spcAft>
              <a:defRPr/>
            </a:pPr>
            <a:r>
              <a:rPr lang="zh-CN" altLang="en-US" dirty="0"/>
              <a:t>问题：试过后还理解不了的</a:t>
            </a:r>
            <a:endParaRPr lang="zh-CN" altLang="en-US" dirty="0"/>
          </a:p>
          <a:p>
            <a:pPr fontAlgn="auto">
              <a:spcAft>
                <a:spcPts val="0"/>
              </a:spcAft>
              <a:defRPr/>
            </a:pPr>
            <a:r>
              <a:rPr lang="zh-CN" altLang="en-US" dirty="0">
                <a:solidFill>
                  <a:schemeClr val="tx1"/>
                </a:solidFill>
              </a:rPr>
              <a:t>多</a:t>
            </a:r>
            <a:r>
              <a:rPr lang="zh-CN" altLang="en-US" b="1" dirty="0">
                <a:solidFill>
                  <a:schemeClr val="tx1"/>
                </a:solidFill>
              </a:rPr>
              <a:t>记</a:t>
            </a:r>
            <a:endParaRPr lang="zh-CN" altLang="en-US" b="1" dirty="0">
              <a:solidFill>
                <a:schemeClr val="tx1"/>
              </a:solidFill>
            </a:endParaRPr>
          </a:p>
          <a:p>
            <a:pPr lvl="1" fontAlgn="auto">
              <a:spcAft>
                <a:spcPts val="0"/>
              </a:spcAft>
              <a:defRPr/>
            </a:pPr>
            <a:r>
              <a:rPr lang="zh-CN" altLang="en-US" dirty="0"/>
              <a:t>规纳和整理</a:t>
            </a:r>
            <a:r>
              <a:rPr lang="en-US" altLang="zh-CN" dirty="0"/>
              <a:t>(</a:t>
            </a:r>
            <a:r>
              <a:rPr lang="zh-CN" altLang="en-US" dirty="0"/>
              <a:t>而不是纯记忆</a:t>
            </a:r>
            <a:r>
              <a:rPr lang="en-US" altLang="zh-CN" dirty="0"/>
              <a:t>)</a:t>
            </a:r>
            <a:r>
              <a:rPr lang="zh-CN" altLang="en-US" dirty="0"/>
              <a:t>自己所得</a:t>
            </a:r>
            <a:endParaRPr lang="zh-CN" altLang="en-US" dirty="0"/>
          </a:p>
        </p:txBody>
      </p:sp>
      <p:sp>
        <p:nvSpPr>
          <p:cNvPr id="12292" name="AutoShape 4"/>
          <p:cNvSpPr>
            <a:spLocks noChangeArrowheads="1"/>
          </p:cNvSpPr>
          <p:nvPr/>
        </p:nvSpPr>
        <p:spPr bwMode="auto">
          <a:xfrm rot="1325653">
            <a:off x="6711950" y="3054350"/>
            <a:ext cx="1436688" cy="1387475"/>
          </a:xfrm>
          <a:custGeom>
            <a:avLst/>
            <a:gdLst>
              <a:gd name="T0" fmla="*/ 1942123 w 21600"/>
              <a:gd name="T1" fmla="*/ 31977509 h 21600"/>
              <a:gd name="T2" fmla="*/ 83476894 w 21600"/>
              <a:gd name="T3" fmla="*/ 67623155 h 21600"/>
              <a:gd name="T4" fmla="*/ 10299124 w 21600"/>
              <a:gd name="T5" fmla="*/ 34271660 h 21600"/>
              <a:gd name="T6" fmla="*/ 107468386 w 21600"/>
              <a:gd name="T7" fmla="*/ 42713675 h 21600"/>
              <a:gd name="T8" fmla="*/ 91718827 w 21600"/>
              <a:gd name="T9" fmla="*/ 58413597 h 21600"/>
              <a:gd name="T10" fmla="*/ 74885433 w 21600"/>
              <a:gd name="T11" fmla="*/ 43720493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9626" y="10507"/>
                </a:moveTo>
                <a:cubicBezTo>
                  <a:pt x="19468" y="5746"/>
                  <a:pt x="15563" y="1969"/>
                  <a:pt x="10800" y="1969"/>
                </a:cubicBezTo>
                <a:cubicBezTo>
                  <a:pt x="5922" y="1969"/>
                  <a:pt x="1969" y="5922"/>
                  <a:pt x="1969" y="10800"/>
                </a:cubicBezTo>
                <a:cubicBezTo>
                  <a:pt x="1969" y="15677"/>
                  <a:pt x="5922" y="19631"/>
                  <a:pt x="10800" y="19631"/>
                </a:cubicBezTo>
                <a:cubicBezTo>
                  <a:pt x="13697" y="19630"/>
                  <a:pt x="16409" y="18210"/>
                  <a:pt x="18059" y="15828"/>
                </a:cubicBezTo>
                <a:lnTo>
                  <a:pt x="19678" y="16949"/>
                </a:lnTo>
                <a:cubicBezTo>
                  <a:pt x="17660" y="19862"/>
                  <a:pt x="14343" y="21599"/>
                  <a:pt x="10800" y="21599"/>
                </a:cubicBezTo>
                <a:cubicBezTo>
                  <a:pt x="4835" y="21600"/>
                  <a:pt x="0" y="16764"/>
                  <a:pt x="0" y="10800"/>
                </a:cubicBezTo>
                <a:cubicBezTo>
                  <a:pt x="0" y="4835"/>
                  <a:pt x="4835" y="0"/>
                  <a:pt x="10800" y="0"/>
                </a:cubicBezTo>
                <a:cubicBezTo>
                  <a:pt x="16625" y="0"/>
                  <a:pt x="21400" y="4619"/>
                  <a:pt x="21594" y="10441"/>
                </a:cubicBezTo>
                <a:lnTo>
                  <a:pt x="24292" y="10352"/>
                </a:lnTo>
                <a:lnTo>
                  <a:pt x="20732" y="14157"/>
                </a:lnTo>
                <a:lnTo>
                  <a:pt x="16927" y="10596"/>
                </a:lnTo>
                <a:lnTo>
                  <a:pt x="19626" y="10507"/>
                </a:lnTo>
                <a:close/>
              </a:path>
            </a:pathLst>
          </a:custGeom>
          <a:solidFill>
            <a:srgbClr val="008000"/>
          </a:solidFill>
          <a:ln w="28575" cap="sq" algn="ctr">
            <a:solidFill>
              <a:srgbClr val="008000"/>
            </a:solidFill>
            <a:miter lim="800000"/>
          </a:ln>
          <a:effectLst/>
        </p:spPr>
        <p:txBody>
          <a:bodyPr lIns="90000" tIns="46800" rIns="90000" bIns="46800" anchor="ctr">
            <a:spAutoFit/>
          </a:bodyPr>
          <a:lstStyle/>
          <a:p>
            <a:endParaRPr lang="zh-CN" altLang="en-US"/>
          </a:p>
        </p:txBody>
      </p:sp>
      <p:sp>
        <p:nvSpPr>
          <p:cNvPr id="2" name="灯片编号占位符 1"/>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203200" y="198438"/>
            <a:ext cx="7886700" cy="1325562"/>
          </a:xfrm>
        </p:spPr>
        <p:txBody>
          <a:bodyPr/>
          <a:lstStyle/>
          <a:p>
            <a:r>
              <a:rPr lang="zh-CN" altLang="en-US" b="1" dirty="0">
                <a:latin typeface="微软雅黑" panose="020B0503020204020204" pitchFamily="34" charset="-122"/>
                <a:ea typeface="微软雅黑" panose="020B0503020204020204" pitchFamily="34" charset="-122"/>
              </a:rPr>
              <a:t>考核要求（</a:t>
            </a:r>
            <a:r>
              <a:rPr lang="en-US" altLang="zh-CN" b="1" dirty="0">
                <a:latin typeface="微软雅黑" panose="020B0503020204020204" pitchFamily="34" charset="-122"/>
                <a:ea typeface="微软雅黑" panose="020B0503020204020204" pitchFamily="34" charset="-122"/>
              </a:rPr>
              <a:t>2021</a:t>
            </a:r>
            <a:r>
              <a:rPr lang="zh-CN" altLang="en-US"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5123" name="文本框 1"/>
          <p:cNvSpPr txBox="1">
            <a:spLocks noChangeArrowheads="1"/>
          </p:cNvSpPr>
          <p:nvPr/>
        </p:nvSpPr>
        <p:spPr bwMode="auto">
          <a:xfrm>
            <a:off x="1476375" y="1341438"/>
            <a:ext cx="4764061" cy="4620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buFont typeface="Arial" panose="020B0604020202020204" pitchFamily="34" charset="0"/>
              <a:buChar char="•"/>
            </a:pPr>
            <a:r>
              <a:rPr lang="zh-CN" altLang="en-US" b="1" dirty="0">
                <a:solidFill>
                  <a:srgbClr val="FF0000"/>
                </a:solidFill>
              </a:rPr>
              <a:t>平时作业练习 约</a:t>
            </a:r>
            <a:r>
              <a:rPr lang="en-US" altLang="zh-CN" b="1" dirty="0">
                <a:solidFill>
                  <a:srgbClr val="FF0000"/>
                </a:solidFill>
              </a:rPr>
              <a:t>6</a:t>
            </a:r>
            <a:r>
              <a:rPr lang="zh-CN" altLang="en-US" b="1" dirty="0">
                <a:solidFill>
                  <a:srgbClr val="FF0000"/>
                </a:solidFill>
              </a:rPr>
              <a:t>次  </a:t>
            </a:r>
            <a:r>
              <a:rPr lang="en-US" altLang="zh-CN" b="1" dirty="0">
                <a:solidFill>
                  <a:srgbClr val="FF0000"/>
                </a:solidFill>
              </a:rPr>
              <a:t>70%</a:t>
            </a:r>
            <a:endParaRPr lang="en-US" altLang="zh-CN" b="1" dirty="0">
              <a:solidFill>
                <a:srgbClr val="FF0000"/>
              </a:solidFill>
            </a:endParaRPr>
          </a:p>
          <a:p>
            <a:pPr lvl="1" eaLnBrk="1" hangingPunct="1">
              <a:lnSpc>
                <a:spcPct val="150000"/>
              </a:lnSpc>
              <a:buFont typeface="Arial" panose="020B0604020202020204" pitchFamily="34" charset="0"/>
              <a:buChar char="•"/>
            </a:pPr>
            <a:r>
              <a:rPr lang="zh-CN" altLang="en-US" dirty="0"/>
              <a:t>网络学堂发布，</a:t>
            </a:r>
            <a:r>
              <a:rPr lang="en-US" altLang="zh-CN" dirty="0"/>
              <a:t>UOJ</a:t>
            </a:r>
            <a:r>
              <a:rPr lang="zh-CN" altLang="en-US" dirty="0"/>
              <a:t> 平台上提交</a:t>
            </a:r>
            <a:endParaRPr lang="zh-CN" altLang="en-US" dirty="0"/>
          </a:p>
          <a:p>
            <a:pPr lvl="1" eaLnBrk="1" hangingPunct="1">
              <a:lnSpc>
                <a:spcPct val="150000"/>
              </a:lnSpc>
              <a:buFont typeface="Arial" panose="020B0604020202020204" pitchFamily="34" charset="0"/>
              <a:buChar char="•"/>
            </a:pPr>
            <a:r>
              <a:rPr lang="zh-CN" altLang="en-US" dirty="0"/>
              <a:t>自动评测得分 </a:t>
            </a:r>
            <a:r>
              <a:rPr lang="en-US" altLang="zh-CN" dirty="0"/>
              <a:t>+ </a:t>
            </a:r>
            <a:r>
              <a:rPr lang="zh-CN" altLang="en-US" dirty="0"/>
              <a:t>助教评阅</a:t>
            </a:r>
            <a:endParaRPr lang="en-US" altLang="zh-CN" dirty="0"/>
          </a:p>
          <a:p>
            <a:pPr eaLnBrk="1" hangingPunct="1">
              <a:lnSpc>
                <a:spcPct val="150000"/>
              </a:lnSpc>
              <a:buFont typeface="Arial" panose="020B0604020202020204" pitchFamily="34" charset="0"/>
              <a:buChar char="•"/>
            </a:pPr>
            <a:r>
              <a:rPr lang="zh-CN" altLang="en-US" b="1" strike="sngStrike" dirty="0">
                <a:solidFill>
                  <a:srgbClr val="0066CC"/>
                </a:solidFill>
              </a:rPr>
              <a:t>期中考试  </a:t>
            </a:r>
            <a:endParaRPr lang="en-US" altLang="zh-CN" b="1" strike="sngStrike" dirty="0">
              <a:solidFill>
                <a:srgbClr val="0066CC"/>
              </a:solidFill>
            </a:endParaRPr>
          </a:p>
          <a:p>
            <a:pPr lvl="1" eaLnBrk="1" hangingPunct="1">
              <a:lnSpc>
                <a:spcPct val="150000"/>
              </a:lnSpc>
              <a:buFont typeface="Arial" panose="020B0604020202020204" pitchFamily="34" charset="0"/>
              <a:buChar char="•"/>
            </a:pPr>
            <a:r>
              <a:rPr lang="zh-CN" altLang="en-US" strike="sngStrike" dirty="0"/>
              <a:t>语法知识，闭卷，选择题</a:t>
            </a:r>
            <a:endParaRPr lang="zh-CN" altLang="en-US" strike="sngStrike" dirty="0"/>
          </a:p>
          <a:p>
            <a:pPr eaLnBrk="1" hangingPunct="1">
              <a:lnSpc>
                <a:spcPct val="150000"/>
              </a:lnSpc>
              <a:buFont typeface="Arial" panose="020B0604020202020204" pitchFamily="34" charset="0"/>
              <a:buChar char="•"/>
            </a:pPr>
            <a:r>
              <a:rPr lang="zh-CN" altLang="en-US" b="1" dirty="0">
                <a:solidFill>
                  <a:srgbClr val="FF0000"/>
                </a:solidFill>
              </a:rPr>
              <a:t>期末考试 机试 </a:t>
            </a:r>
            <a:r>
              <a:rPr lang="en-US" altLang="zh-CN" b="1" dirty="0">
                <a:solidFill>
                  <a:srgbClr val="FF0000"/>
                </a:solidFill>
              </a:rPr>
              <a:t>25%</a:t>
            </a:r>
            <a:endParaRPr lang="zh-CN" altLang="en-US" b="1" dirty="0">
              <a:solidFill>
                <a:srgbClr val="FF0000"/>
              </a:solidFill>
            </a:endParaRPr>
          </a:p>
          <a:p>
            <a:pPr lvl="1" eaLnBrk="1" hangingPunct="1">
              <a:lnSpc>
                <a:spcPct val="150000"/>
              </a:lnSpc>
              <a:buFont typeface="Arial" panose="020B0604020202020204" pitchFamily="34" charset="0"/>
              <a:buChar char="•"/>
            </a:pPr>
            <a:r>
              <a:rPr lang="zh-CN" altLang="en-US" dirty="0"/>
              <a:t>编程</a:t>
            </a:r>
            <a:endParaRPr lang="en-US" altLang="zh-CN" dirty="0"/>
          </a:p>
          <a:p>
            <a:pPr eaLnBrk="1" hangingPunct="1">
              <a:lnSpc>
                <a:spcPct val="150000"/>
              </a:lnSpc>
              <a:buFont typeface="Arial" panose="020B0604020202020204" pitchFamily="34" charset="0"/>
              <a:buChar char="•"/>
            </a:pPr>
            <a:r>
              <a:rPr lang="zh-CN" altLang="en-US" b="1" strike="sngStrike" dirty="0">
                <a:solidFill>
                  <a:srgbClr val="0066CC"/>
                </a:solidFill>
              </a:rPr>
              <a:t>大作业（分小组合作完成）</a:t>
            </a:r>
            <a:endParaRPr lang="en-US" altLang="zh-CN" b="1" strike="sngStrike" dirty="0">
              <a:solidFill>
                <a:srgbClr val="0066CC"/>
              </a:solidFill>
            </a:endParaRPr>
          </a:p>
          <a:p>
            <a:pPr eaLnBrk="1" hangingPunct="1">
              <a:lnSpc>
                <a:spcPct val="150000"/>
              </a:lnSpc>
              <a:buFont typeface="Arial" panose="020B0604020202020204" pitchFamily="34" charset="0"/>
              <a:buChar char="•"/>
            </a:pPr>
            <a:r>
              <a:rPr lang="zh-CN" altLang="en-US" b="1" strike="sngStrike" dirty="0">
                <a:solidFill>
                  <a:srgbClr val="0066CC"/>
                </a:solidFill>
              </a:rPr>
              <a:t>期末总结  </a:t>
            </a:r>
            <a:r>
              <a:rPr lang="en-US" altLang="zh-CN" b="1" strike="sngStrike" dirty="0">
                <a:solidFill>
                  <a:srgbClr val="0066CC"/>
                </a:solidFill>
              </a:rPr>
              <a:t>(</a:t>
            </a:r>
            <a:r>
              <a:rPr lang="zh-CN" altLang="en-US" b="1" strike="sngStrike" dirty="0">
                <a:solidFill>
                  <a:srgbClr val="0066CC"/>
                </a:solidFill>
              </a:rPr>
              <a:t>对某个</a:t>
            </a:r>
            <a:r>
              <a:rPr lang="en-US" altLang="zh-CN" b="1" strike="sngStrike" dirty="0">
                <a:solidFill>
                  <a:srgbClr val="0066CC"/>
                </a:solidFill>
              </a:rPr>
              <a:t>C++</a:t>
            </a:r>
            <a:r>
              <a:rPr lang="zh-CN" altLang="en-US" b="1" strike="sngStrike" dirty="0">
                <a:solidFill>
                  <a:srgbClr val="0066CC"/>
                </a:solidFill>
              </a:rPr>
              <a:t>主题的研究小报告</a:t>
            </a:r>
            <a:r>
              <a:rPr lang="en-US" altLang="zh-CN" b="1" strike="sngStrike" dirty="0">
                <a:solidFill>
                  <a:srgbClr val="0066CC"/>
                </a:solidFill>
              </a:rPr>
              <a:t>)</a:t>
            </a:r>
            <a:r>
              <a:rPr lang="zh-CN" altLang="en-US" b="1" strike="sngStrike" dirty="0">
                <a:solidFill>
                  <a:srgbClr val="0066CC"/>
                </a:solidFill>
              </a:rPr>
              <a:t>  </a:t>
            </a:r>
            <a:endParaRPr lang="en-US" altLang="zh-CN" b="1" strike="sngStrike" dirty="0">
              <a:solidFill>
                <a:srgbClr val="0066CC"/>
              </a:solidFill>
            </a:endParaRPr>
          </a:p>
          <a:p>
            <a:pPr eaLnBrk="1" hangingPunct="1">
              <a:lnSpc>
                <a:spcPct val="150000"/>
              </a:lnSpc>
              <a:buFont typeface="Arial" panose="020B0604020202020204" pitchFamily="34" charset="0"/>
              <a:buChar char="•"/>
            </a:pPr>
            <a:r>
              <a:rPr lang="zh-CN" altLang="en-US" b="1" dirty="0">
                <a:solidFill>
                  <a:srgbClr val="FF0000"/>
                </a:solidFill>
              </a:rPr>
              <a:t>雨课堂随堂测试 </a:t>
            </a:r>
            <a:r>
              <a:rPr lang="en-US" altLang="zh-CN" b="1" dirty="0">
                <a:solidFill>
                  <a:srgbClr val="FF0000"/>
                </a:solidFill>
              </a:rPr>
              <a:t>5%</a:t>
            </a:r>
            <a:endParaRPr lang="en-US" altLang="zh-CN" b="1" dirty="0">
              <a:solidFill>
                <a:srgbClr val="FF0000"/>
              </a:solidFill>
            </a:endParaRPr>
          </a:p>
          <a:p>
            <a:pPr lvl="1" eaLnBrk="1" hangingPunct="1">
              <a:lnSpc>
                <a:spcPct val="150000"/>
              </a:lnSpc>
              <a:buFont typeface="Arial" panose="020B0604020202020204" pitchFamily="34" charset="0"/>
              <a:buChar char="•"/>
            </a:pPr>
            <a:r>
              <a:rPr lang="zh-CN" altLang="en-US" dirty="0"/>
              <a:t>取得分最高的</a:t>
            </a:r>
            <a:r>
              <a:rPr lang="en-US" altLang="zh-CN" dirty="0"/>
              <a:t>80%</a:t>
            </a:r>
            <a:r>
              <a:rPr lang="zh-CN" altLang="en-US" dirty="0"/>
              <a:t>部分</a:t>
            </a:r>
            <a:endParaRPr lang="zh-CN" altLang="en-US" dirty="0"/>
          </a:p>
        </p:txBody>
      </p:sp>
      <p:sp>
        <p:nvSpPr>
          <p:cNvPr id="2" name="灯片编号占位符 1"/>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203200" y="198438"/>
            <a:ext cx="8761288" cy="1325562"/>
          </a:xfrm>
        </p:spPr>
        <p:txBody>
          <a:bodyPr/>
          <a:lstStyle/>
          <a:p>
            <a:r>
              <a:rPr lang="zh-CN" altLang="en-US" b="1" dirty="0">
                <a:latin typeface="微软雅黑" panose="020B0503020204020204" pitchFamily="34" charset="-122"/>
                <a:ea typeface="微软雅黑" panose="020B0503020204020204" pitchFamily="34" charset="-122"/>
              </a:rPr>
              <a:t>教学计划</a:t>
            </a:r>
            <a:endParaRPr lang="zh-CN" altLang="en-US" b="1" dirty="0">
              <a:solidFill>
                <a:srgbClr val="003366"/>
              </a:solidFill>
              <a:latin typeface="微软雅黑" panose="020B0503020204020204" pitchFamily="34" charset="-122"/>
              <a:ea typeface="微软雅黑" panose="020B0503020204020204" pitchFamily="34" charset="-122"/>
            </a:endParaRPr>
          </a:p>
        </p:txBody>
      </p:sp>
      <p:sp>
        <p:nvSpPr>
          <p:cNvPr id="6147" name="文本框 1"/>
          <p:cNvSpPr txBox="1">
            <a:spLocks noChangeArrowheads="1"/>
          </p:cNvSpPr>
          <p:nvPr/>
        </p:nvSpPr>
        <p:spPr bwMode="auto">
          <a:xfrm>
            <a:off x="686011" y="1884888"/>
            <a:ext cx="4464496" cy="3046988"/>
          </a:xfrm>
          <a:prstGeom prst="rect">
            <a:avLst/>
          </a:prstGeom>
          <a:noFill/>
          <a:ln w="9525">
            <a:solidFill>
              <a:srgbClr val="0066CC"/>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en-US" altLang="zh-CN" sz="2400" dirty="0"/>
              <a:t>3</a:t>
            </a:r>
            <a:r>
              <a:rPr lang="zh-CN" altLang="en-US" sz="2400" dirty="0"/>
              <a:t>课时：绪论、基础编程知识</a:t>
            </a:r>
            <a:endParaRPr lang="zh-CN" altLang="en-US" sz="2400" dirty="0"/>
          </a:p>
          <a:p>
            <a:r>
              <a:rPr lang="en-US" altLang="zh-CN" sz="2400" dirty="0"/>
              <a:t>1</a:t>
            </a:r>
            <a:r>
              <a:rPr lang="zh-CN" altLang="en-US" sz="2400" dirty="0"/>
              <a:t>课时：对象的基础知识</a:t>
            </a:r>
            <a:endParaRPr lang="zh-CN" altLang="en-US" sz="2400" dirty="0"/>
          </a:p>
          <a:p>
            <a:r>
              <a:rPr lang="en-US" altLang="zh-CN" sz="2400" dirty="0"/>
              <a:t>2</a:t>
            </a:r>
            <a:r>
              <a:rPr lang="zh-CN" altLang="en-US" sz="2400" dirty="0"/>
              <a:t>课时：对象的创建与销毁</a:t>
            </a:r>
            <a:endParaRPr lang="zh-CN" altLang="en-US" sz="2400" dirty="0"/>
          </a:p>
          <a:p>
            <a:r>
              <a:rPr lang="en-US" altLang="zh-CN" sz="2400" dirty="0"/>
              <a:t>1</a:t>
            </a:r>
            <a:r>
              <a:rPr lang="zh-CN" altLang="en-US" sz="2400" dirty="0"/>
              <a:t>课时：对象的引用与复制</a:t>
            </a:r>
            <a:endParaRPr lang="zh-CN" altLang="en-US" sz="2400" dirty="0"/>
          </a:p>
          <a:p>
            <a:r>
              <a:rPr lang="en-US" altLang="zh-CN" sz="2400" dirty="0"/>
              <a:t>1</a:t>
            </a:r>
            <a:r>
              <a:rPr lang="zh-CN" altLang="en-US" sz="2400" dirty="0"/>
              <a:t>课时：对象的组合与继承</a:t>
            </a:r>
            <a:endParaRPr lang="zh-CN" altLang="en-US" sz="2400" dirty="0"/>
          </a:p>
          <a:p>
            <a:r>
              <a:rPr lang="en-US" altLang="zh-CN" sz="2400" dirty="0"/>
              <a:t>2</a:t>
            </a:r>
            <a:r>
              <a:rPr lang="zh-CN" altLang="en-US" sz="2400" dirty="0"/>
              <a:t>课时：虚函数与多态</a:t>
            </a:r>
            <a:endParaRPr lang="zh-CN" altLang="en-US" sz="2400" dirty="0"/>
          </a:p>
          <a:p>
            <a:r>
              <a:rPr lang="en-US" altLang="zh-CN" sz="2400" dirty="0"/>
              <a:t>3</a:t>
            </a:r>
            <a:r>
              <a:rPr lang="zh-CN" altLang="en-US" sz="2400" dirty="0"/>
              <a:t>课时：模板与</a:t>
            </a:r>
            <a:r>
              <a:rPr lang="en-GB" altLang="zh-CN" sz="2400" dirty="0"/>
              <a:t>STL</a:t>
            </a:r>
            <a:r>
              <a:rPr lang="zh-CN" altLang="en-GB" sz="2400" dirty="0"/>
              <a:t>、</a:t>
            </a:r>
            <a:r>
              <a:rPr lang="en-GB" altLang="zh-CN" sz="2400" dirty="0"/>
              <a:t>STL</a:t>
            </a:r>
            <a:r>
              <a:rPr lang="zh-CN" altLang="en-US" sz="2400" dirty="0"/>
              <a:t>进阶</a:t>
            </a:r>
            <a:endParaRPr lang="zh-CN" altLang="en-US" sz="2400" dirty="0"/>
          </a:p>
          <a:p>
            <a:r>
              <a:rPr lang="en-US" altLang="zh-CN" sz="2400" dirty="0"/>
              <a:t>2</a:t>
            </a:r>
            <a:r>
              <a:rPr lang="zh-CN" altLang="en-US" sz="2400" dirty="0"/>
              <a:t>课时：案例与设计模式</a:t>
            </a:r>
            <a:endParaRPr lang="zh-CN" altLang="en-US" sz="2400" dirty="0"/>
          </a:p>
        </p:txBody>
      </p:sp>
      <p:sp>
        <p:nvSpPr>
          <p:cNvPr id="4" name="文本框 3"/>
          <p:cNvSpPr txBox="1">
            <a:spLocks noChangeArrowheads="1"/>
          </p:cNvSpPr>
          <p:nvPr/>
        </p:nvSpPr>
        <p:spPr bwMode="auto">
          <a:xfrm>
            <a:off x="5380743" y="1884887"/>
            <a:ext cx="3079689" cy="1569660"/>
          </a:xfrm>
          <a:prstGeom prst="rect">
            <a:avLst/>
          </a:prstGeom>
          <a:noFill/>
          <a:ln w="9525">
            <a:solidFill>
              <a:srgbClr val="0066CC"/>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r>
              <a:rPr lang="zh-CN" altLang="en-US" sz="2400" dirty="0"/>
              <a:t>课时总计：</a:t>
            </a:r>
            <a:r>
              <a:rPr lang="en-US" altLang="zh-CN" sz="2400" dirty="0"/>
              <a:t>15</a:t>
            </a:r>
            <a:r>
              <a:rPr lang="zh-CN" altLang="en-US" sz="2400" dirty="0"/>
              <a:t>课时</a:t>
            </a:r>
            <a:endParaRPr lang="en-US" altLang="zh-CN" sz="2400" dirty="0"/>
          </a:p>
          <a:p>
            <a:r>
              <a:rPr lang="zh-CN" altLang="en-US" sz="2400" dirty="0"/>
              <a:t>放假占用：</a:t>
            </a:r>
            <a:r>
              <a:rPr lang="en-US" altLang="zh-CN" sz="2400" dirty="0"/>
              <a:t>1</a:t>
            </a:r>
            <a:r>
              <a:rPr lang="zh-CN" altLang="en-US" sz="2400" dirty="0"/>
              <a:t>课时</a:t>
            </a:r>
            <a:endParaRPr lang="en-US" altLang="zh-CN" sz="2400" dirty="0"/>
          </a:p>
          <a:p>
            <a:endParaRPr lang="zh-CN" altLang="en-US" sz="2400" dirty="0">
              <a:solidFill>
                <a:srgbClr val="FF0000"/>
              </a:solidFill>
            </a:endParaRPr>
          </a:p>
          <a:p>
            <a:r>
              <a:rPr lang="zh-CN" altLang="en-US" sz="2400" dirty="0">
                <a:solidFill>
                  <a:srgbClr val="FF0000"/>
                </a:solidFill>
              </a:rPr>
              <a:t>第</a:t>
            </a:r>
            <a:r>
              <a:rPr lang="en-US" altLang="zh-CN" sz="2400" dirty="0">
                <a:solidFill>
                  <a:srgbClr val="FF0000"/>
                </a:solidFill>
              </a:rPr>
              <a:t>17/18</a:t>
            </a:r>
            <a:r>
              <a:rPr lang="zh-CN" altLang="en-US" sz="2400" dirty="0">
                <a:solidFill>
                  <a:srgbClr val="FF0000"/>
                </a:solidFill>
              </a:rPr>
              <a:t>周：期末考试</a:t>
            </a:r>
            <a:endParaRPr lang="zh-CN" altLang="en-US" sz="2400" dirty="0">
              <a:solidFill>
                <a:srgbClr val="FF0000"/>
              </a:solidFill>
            </a:endParaRPr>
          </a:p>
        </p:txBody>
      </p:sp>
      <p:sp>
        <p:nvSpPr>
          <p:cNvPr id="2" name="灯片编号占位符 1"/>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课程答疑</a:t>
            </a:r>
            <a:endParaRPr lang="zh-CN" altLang="en-US" dirty="0"/>
          </a:p>
        </p:txBody>
      </p:sp>
      <p:sp>
        <p:nvSpPr>
          <p:cNvPr id="3" name="内容占位符 2"/>
          <p:cNvSpPr>
            <a:spLocks noGrp="1"/>
          </p:cNvSpPr>
          <p:nvPr>
            <p:ph idx="1"/>
          </p:nvPr>
        </p:nvSpPr>
        <p:spPr/>
        <p:txBody>
          <a:bodyPr/>
          <a:lstStyle/>
          <a:p>
            <a:r>
              <a:rPr lang="en-US" altLang="zh-CN" dirty="0">
                <a:hlinkClick r:id="rId1"/>
              </a:rPr>
              <a:t>https://github.com/thunlp/OOP-THU</a:t>
            </a:r>
            <a:endParaRPr lang="zh-CN"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9812" y="2420888"/>
            <a:ext cx="3384376" cy="3384376"/>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小教员招募</a:t>
            </a:r>
            <a:endParaRPr lang="zh-CN" altLang="en-US" dirty="0"/>
          </a:p>
        </p:txBody>
      </p:sp>
      <p:sp>
        <p:nvSpPr>
          <p:cNvPr id="3" name="内容占位符 2"/>
          <p:cNvSpPr>
            <a:spLocks noGrp="1"/>
          </p:cNvSpPr>
          <p:nvPr>
            <p:ph idx="1"/>
          </p:nvPr>
        </p:nvSpPr>
        <p:spPr>
          <a:xfrm>
            <a:off x="628650" y="1340768"/>
            <a:ext cx="8047806" cy="4749029"/>
          </a:xfrm>
        </p:spPr>
        <p:txBody>
          <a:bodyPr/>
          <a:lstStyle/>
          <a:p>
            <a:r>
              <a:rPr lang="zh-CN" altLang="en-US" dirty="0"/>
              <a:t>要求：如果你有扎实的</a:t>
            </a:r>
            <a:r>
              <a:rPr lang="en-US" altLang="zh-CN" dirty="0"/>
              <a:t>C++</a:t>
            </a:r>
            <a:r>
              <a:rPr lang="zh-CN" altLang="en-US" dirty="0"/>
              <a:t>编程基础，熟悉面向对象设计模式，学有余力，可以报名课程小教员</a:t>
            </a:r>
            <a:endParaRPr lang="zh-CN" altLang="en-US" dirty="0"/>
          </a:p>
          <a:p>
            <a:r>
              <a:rPr lang="zh-CN" altLang="en-US" dirty="0"/>
              <a:t>职责：</a:t>
            </a:r>
            <a:endParaRPr lang="zh-CN" altLang="en-US" dirty="0"/>
          </a:p>
          <a:p>
            <a:pPr lvl="1"/>
            <a:r>
              <a:rPr lang="zh-CN" altLang="en-US" dirty="0"/>
              <a:t>主动、耐心地帮助同学解决课程相关的问题</a:t>
            </a:r>
            <a:endParaRPr lang="zh-CN" altLang="en-US" dirty="0"/>
          </a:p>
          <a:p>
            <a:pPr lvl="1"/>
            <a:r>
              <a:rPr lang="zh-CN" altLang="en-US" dirty="0"/>
              <a:t>记录自己解决的问题，参与课程</a:t>
            </a:r>
            <a:r>
              <a:rPr lang="en-US" altLang="zh-CN" dirty="0"/>
              <a:t>FAQ</a:t>
            </a:r>
            <a:r>
              <a:rPr lang="zh-CN" altLang="en-US" dirty="0"/>
              <a:t>列表的建设</a:t>
            </a:r>
            <a:endParaRPr lang="zh-CN" altLang="en-US" dirty="0"/>
          </a:p>
          <a:p>
            <a:pPr lvl="1"/>
            <a:r>
              <a:rPr lang="zh-CN" altLang="en-US" dirty="0"/>
              <a:t>编写与课程相关的练习题</a:t>
            </a:r>
            <a:endParaRPr lang="zh-CN" altLang="en-US" dirty="0"/>
          </a:p>
          <a:p>
            <a:r>
              <a:rPr lang="zh-CN" altLang="en-US" dirty="0"/>
              <a:t>选拔和分数评价：</a:t>
            </a:r>
            <a:endParaRPr lang="zh-CN" altLang="en-US" dirty="0"/>
          </a:p>
          <a:p>
            <a:pPr lvl="1"/>
            <a:r>
              <a:rPr lang="zh-CN" altLang="en-US" dirty="0"/>
              <a:t>需要通过小教员的选拔考试（机试）</a:t>
            </a:r>
            <a:endParaRPr lang="zh-CN" altLang="en-US" dirty="0"/>
          </a:p>
          <a:p>
            <a:pPr lvl="1"/>
            <a:r>
              <a:rPr lang="zh-CN" altLang="en-US" dirty="0"/>
              <a:t>需要完成答疑和出题任务，表现优秀的可能会额外加分</a:t>
            </a:r>
            <a:endParaRPr lang="zh-CN" altLang="en-US" dirty="0"/>
          </a:p>
          <a:p>
            <a:pPr lvl="1"/>
            <a:r>
              <a:rPr lang="zh-CN" altLang="en-US" dirty="0"/>
              <a:t>工作量达标的小教员期末考试免参加、记满分</a:t>
            </a:r>
            <a:endParaRPr lang="zh-CN" altLang="en-US" dirty="0"/>
          </a:p>
          <a:p>
            <a:r>
              <a:rPr lang="zh-CN" altLang="en-US" dirty="0"/>
              <a:t>具体细节之后将在网络学堂通知</a:t>
            </a:r>
            <a:endParaRPr lang="zh-CN" altLang="en-US" dirty="0"/>
          </a:p>
        </p:txBody>
      </p:sp>
      <p:sp>
        <p:nvSpPr>
          <p:cNvPr id="4" name="灯片编号占位符 3"/>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lstStyle/>
          <a:p>
            <a:r>
              <a:rPr lang="en-US" altLang="zh-CN" dirty="0"/>
              <a:t>1.1</a:t>
            </a:r>
            <a:r>
              <a:rPr lang="zh-CN" altLang="en-US" dirty="0"/>
              <a:t> 命令提示符</a:t>
            </a:r>
            <a:endParaRPr lang="en-US" altLang="zh-CN" dirty="0"/>
          </a:p>
          <a:p>
            <a:r>
              <a:rPr lang="en-US" altLang="zh-CN" dirty="0"/>
              <a:t>1.2</a:t>
            </a:r>
            <a:r>
              <a:rPr lang="zh-CN" altLang="en-US" dirty="0"/>
              <a:t> 环境变量设置</a:t>
            </a:r>
            <a:endParaRPr lang="zh-CN" altLang="en-US" dirty="0"/>
          </a:p>
          <a:p>
            <a:r>
              <a:rPr lang="en-US" altLang="zh-CN" dirty="0"/>
              <a:t>1.3</a:t>
            </a:r>
            <a:r>
              <a:rPr lang="zh-CN" altLang="en-US" dirty="0"/>
              <a:t> 主流编译器及</a:t>
            </a:r>
            <a:r>
              <a:rPr lang="en-US" altLang="zh-CN" dirty="0"/>
              <a:t>IDE</a:t>
            </a:r>
            <a:endParaRPr lang="en-US" altLang="zh-TW" dirty="0"/>
          </a:p>
          <a:p>
            <a:r>
              <a:rPr lang="en-US" altLang="zh-CN" dirty="0"/>
              <a:t>1.4</a:t>
            </a:r>
            <a:r>
              <a:rPr lang="zh-CN" altLang="en-US" dirty="0"/>
              <a:t> </a:t>
            </a:r>
            <a:r>
              <a:rPr lang="en-US" altLang="zh-CN" dirty="0" err="1"/>
              <a:t>ssh</a:t>
            </a:r>
            <a:r>
              <a:rPr lang="zh-CN" altLang="en-US" dirty="0"/>
              <a:t>远程登录与操作</a:t>
            </a:r>
            <a:endParaRPr lang="zh-CN" altLang="en-US" dirty="0"/>
          </a:p>
          <a:p>
            <a:endParaRPr lang="zh-CN" altLang="en-US" dirty="0"/>
          </a:p>
        </p:txBody>
      </p:sp>
      <p:sp>
        <p:nvSpPr>
          <p:cNvPr id="2" name="幻灯片编号占位符 1"/>
          <p:cNvSpPr>
            <a:spLocks noGrp="1"/>
          </p:cNvSpPr>
          <p:nvPr>
            <p:ph type="sldNum" sz="quarter" idx="12"/>
          </p:nvPr>
        </p:nvSpPr>
        <p:spPr/>
        <p:txBody>
          <a:bodyPr/>
          <a:lstStyle/>
          <a:p>
            <a:pPr>
              <a:defRPr/>
            </a:pPr>
            <a:fld id="{C34C3BD7-260C-4BC9-9C17-940D7F59C4D1}" type="slidenum">
              <a:rPr lang="en-US" altLang="zh-CN" smtClean="0"/>
            </a:fld>
            <a:endParaRPr lang="en-US" altLang="zh-CN"/>
          </a:p>
        </p:txBody>
      </p:sp>
      <p:sp>
        <p:nvSpPr>
          <p:cNvPr id="5" name="标题 2"/>
          <p:cNvSpPr>
            <a:spLocks noGrp="1"/>
          </p:cNvSpPr>
          <p:nvPr>
            <p:ph type="title"/>
          </p:nvPr>
        </p:nvSpPr>
        <p:spPr/>
        <p:txBody>
          <a:bodyPr/>
          <a:lstStyle/>
          <a:p>
            <a:r>
              <a:rPr lang="zh-CN" altLang="en-US" dirty="0"/>
              <a:t>本讲内容提要</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03200" y="198438"/>
            <a:ext cx="7886700" cy="1325562"/>
          </a:xfrm>
        </p:spPr>
        <p:txBody>
          <a:bodyPr/>
          <a:lstStyle/>
          <a:p>
            <a:r>
              <a:rPr lang="zh-CN" altLang="en-US" b="1">
                <a:latin typeface="微软雅黑" panose="020B0503020204020204" pitchFamily="34" charset="-122"/>
                <a:ea typeface="微软雅黑" panose="020B0503020204020204" pitchFamily="34" charset="-122"/>
              </a:rPr>
              <a:t>课程助教</a:t>
            </a:r>
            <a:endParaRPr lang="zh-CN" altLang="en-US" b="1" dirty="0">
              <a:latin typeface="微软雅黑" panose="020B0503020204020204" pitchFamily="34" charset="-122"/>
              <a:ea typeface="微软雅黑" panose="020B0503020204020204" pitchFamily="34" charset="-122"/>
            </a:endParaRPr>
          </a:p>
        </p:txBody>
      </p:sp>
      <p:sp>
        <p:nvSpPr>
          <p:cNvPr id="4099" name="文本框 1"/>
          <p:cNvSpPr txBox="1">
            <a:spLocks noChangeArrowheads="1"/>
          </p:cNvSpPr>
          <p:nvPr/>
        </p:nvSpPr>
        <p:spPr bwMode="auto">
          <a:xfrm>
            <a:off x="467544" y="1520428"/>
            <a:ext cx="8160369" cy="277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lnSpc>
                <a:spcPct val="150000"/>
              </a:lnSpc>
              <a:buFont typeface="Arial" panose="020B0604020202020204" pitchFamily="34" charset="0"/>
              <a:buChar char="•"/>
            </a:pPr>
            <a:r>
              <a:rPr lang="en-US" altLang="zh-CN" sz="2400" dirty="0">
                <a:latin typeface="华文楷体" panose="02010600040101010101" pitchFamily="2" charset="-122"/>
                <a:ea typeface="华文楷体" panose="02010600040101010101" pitchFamily="2" charset="-122"/>
                <a:cs typeface="华文楷体" panose="02010600040101010101" pitchFamily="2" charset="-122"/>
              </a:rPr>
              <a:t>TA</a:t>
            </a:r>
            <a:endParaRPr lang="en-US" altLang="zh-CN" sz="2400" dirty="0">
              <a:latin typeface="华文楷体" panose="02010600040101010101" pitchFamily="2" charset="-122"/>
              <a:ea typeface="华文楷体" panose="02010600040101010101" pitchFamily="2" charset="-122"/>
              <a:cs typeface="华文楷体" panose="02010600040101010101" pitchFamily="2" charset="-122"/>
            </a:endParaRPr>
          </a:p>
          <a:p>
            <a:pPr lvl="1" eaLnBrk="1" hangingPunct="1">
              <a:lnSpc>
                <a:spcPct val="150000"/>
              </a:lnSpc>
              <a:buFont typeface="Arial" panose="020B0604020202020204" pitchFamily="34" charset="0"/>
              <a:buChar char="•"/>
            </a:pP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肖朝军 </a:t>
            </a:r>
            <a:r>
              <a:rPr lang="en-US" altLang="zh-CN" sz="2400" dirty="0" err="1">
                <a:latin typeface="华文楷体" panose="02010600040101010101" pitchFamily="2" charset="-122"/>
                <a:ea typeface="华文楷体" panose="02010600040101010101" pitchFamily="2" charset="-122"/>
                <a:cs typeface="华文楷体" panose="02010600040101010101" pitchFamily="2" charset="-122"/>
              </a:rPr>
              <a:t>xcjthu@gmail.com</a:t>
            </a:r>
            <a:endParaRPr lang="en-US" altLang="zh-CN" sz="2400" dirty="0">
              <a:latin typeface="华文楷体" panose="02010600040101010101" pitchFamily="2" charset="-122"/>
              <a:ea typeface="华文楷体" panose="02010600040101010101" pitchFamily="2" charset="-122"/>
              <a:cs typeface="华文楷体" panose="02010600040101010101" pitchFamily="2" charset="-122"/>
            </a:endParaRPr>
          </a:p>
          <a:p>
            <a:pPr lvl="1" eaLnBrk="1" hangingPunct="1">
              <a:lnSpc>
                <a:spcPct val="150000"/>
              </a:lnSpc>
              <a:buFont typeface="Arial" panose="020B0604020202020204" pitchFamily="34" charset="0"/>
              <a:buChar char="•"/>
            </a:pP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秦禹嘉 </a:t>
            </a:r>
            <a:r>
              <a:rPr lang="en-US" altLang="zh-CN" sz="2400" dirty="0">
                <a:latin typeface="华文楷体" panose="02010600040101010101" pitchFamily="2" charset="-122"/>
                <a:ea typeface="华文楷体" panose="02010600040101010101" pitchFamily="2" charset="-122"/>
                <a:cs typeface="华文楷体" panose="02010600040101010101" pitchFamily="2" charset="-122"/>
              </a:rPr>
              <a:t>qyj20@mails.tsinghua.edu.cn</a:t>
            </a:r>
            <a:endParaRPr lang="en-US" altLang="zh-CN" sz="2400" dirty="0">
              <a:latin typeface="华文楷体" panose="02010600040101010101" pitchFamily="2" charset="-122"/>
              <a:ea typeface="华文楷体" panose="02010600040101010101" pitchFamily="2" charset="-122"/>
              <a:cs typeface="华文楷体" panose="02010600040101010101" pitchFamily="2" charset="-122"/>
            </a:endParaRPr>
          </a:p>
          <a:p>
            <a:pPr lvl="1" eaLnBrk="1" hangingPunct="1">
              <a:lnSpc>
                <a:spcPct val="150000"/>
              </a:lnSpc>
              <a:buFont typeface="Arial" panose="020B0604020202020204" pitchFamily="34" charset="0"/>
              <a:buChar char="•"/>
            </a:pP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胡声鼎 </a:t>
            </a:r>
            <a:r>
              <a:rPr lang="en-US" altLang="zh-CN" sz="2400" dirty="0">
                <a:latin typeface="华文楷体" panose="02010600040101010101" pitchFamily="2" charset="-122"/>
                <a:ea typeface="华文楷体" panose="02010600040101010101" pitchFamily="2" charset="-122"/>
                <a:cs typeface="华文楷体" panose="02010600040101010101" pitchFamily="2" charset="-122"/>
              </a:rPr>
              <a:t>hsd20@mails.tsinghua.edu.cn</a:t>
            </a:r>
            <a:endParaRPr lang="en-US" altLang="zh-CN" sz="2400" dirty="0">
              <a:latin typeface="华文楷体" panose="02010600040101010101" pitchFamily="2" charset="-122"/>
              <a:ea typeface="华文楷体" panose="02010600040101010101" pitchFamily="2" charset="-122"/>
              <a:cs typeface="华文楷体" panose="02010600040101010101" pitchFamily="2" charset="-122"/>
            </a:endParaRPr>
          </a:p>
          <a:p>
            <a:pPr eaLnBrk="1" hangingPunct="1">
              <a:lnSpc>
                <a:spcPct val="150000"/>
              </a:lnSpc>
              <a:buFont typeface="Arial" panose="020B0604020202020204" pitchFamily="34" charset="0"/>
              <a:buChar char="•"/>
            </a:pPr>
            <a:endParaRPr lang="en-US" altLang="zh-CN" sz="2400" dirty="0">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2" name="灯片编号占位符 1"/>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命令提示符 </a:t>
            </a:r>
            <a:r>
              <a:rPr lang="en-US" altLang="zh-CN" dirty="0"/>
              <a:t>(</a:t>
            </a:r>
            <a:r>
              <a:rPr lang="zh-CN" altLang="en-US" dirty="0"/>
              <a:t>命令行</a:t>
            </a:r>
            <a:r>
              <a:rPr lang="en-US" altLang="zh-CN" dirty="0"/>
              <a:t>)</a:t>
            </a:r>
            <a:endParaRPr lang="en-US" altLang="zh-CN" dirty="0"/>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内容占位符 2"/>
          <p:cNvSpPr>
            <a:spLocks noGrp="1"/>
          </p:cNvSpPr>
          <p:nvPr>
            <p:ph idx="1"/>
          </p:nvPr>
        </p:nvSpPr>
        <p:spPr>
          <a:xfrm>
            <a:off x="611560" y="1340768"/>
            <a:ext cx="8047806" cy="5184576"/>
          </a:xfrm>
        </p:spPr>
        <p:txBody>
          <a:bodyPr/>
          <a:lstStyle/>
          <a:p>
            <a:r>
              <a:rPr kumimoji="1" lang="zh-CN" altLang="en-US" dirty="0"/>
              <a:t>命令提示符是在操作系统中，提示进行命令输入的一种工作提示符</a:t>
            </a:r>
            <a:endParaRPr kumimoji="1" lang="en-US" altLang="zh-CN" dirty="0"/>
          </a:p>
          <a:p>
            <a:r>
              <a:rPr kumimoji="1" lang="zh-CN" altLang="en-US" dirty="0"/>
              <a:t>打开命令提示符</a:t>
            </a:r>
            <a:endParaRPr kumimoji="1" lang="en-US" altLang="zh-CN" dirty="0"/>
          </a:p>
          <a:p>
            <a:pPr lvl="1"/>
            <a:r>
              <a:rPr kumimoji="1" lang="en-US" altLang="zh-CN" dirty="0"/>
              <a:t>Windows:</a:t>
            </a:r>
            <a:r>
              <a:rPr kumimoji="1" lang="zh-CN" altLang="en-US" dirty="0"/>
              <a:t> </a:t>
            </a:r>
            <a:endParaRPr kumimoji="1" lang="en-US" altLang="zh-CN" dirty="0"/>
          </a:p>
          <a:p>
            <a:pPr lvl="2"/>
            <a:r>
              <a:rPr kumimoji="1" lang="zh-CN" altLang="en-US" dirty="0"/>
              <a:t>右键</a:t>
            </a:r>
            <a:r>
              <a:rPr kumimoji="1" lang="en-US" altLang="zh-CN" dirty="0"/>
              <a:t>-&gt;</a:t>
            </a:r>
            <a:r>
              <a:rPr kumimoji="1" lang="zh-CN" altLang="en-US" dirty="0"/>
              <a:t>在此处打开命令窗口</a:t>
            </a:r>
            <a:endParaRPr kumimoji="1" lang="en-US" altLang="zh-CN" dirty="0"/>
          </a:p>
          <a:p>
            <a:pPr lvl="2"/>
            <a:r>
              <a:rPr kumimoji="1" lang="zh-CN" altLang="en-US" dirty="0"/>
              <a:t>新建一个目标为</a:t>
            </a:r>
            <a:r>
              <a:rPr kumimoji="1" lang="en-US" altLang="zh-CN" dirty="0" err="1"/>
              <a:t>cmd</a:t>
            </a:r>
            <a:r>
              <a:rPr kumimoji="1" lang="zh-CN" altLang="en-US" dirty="0"/>
              <a:t>的快捷方式，</a:t>
            </a:r>
            <a:r>
              <a:rPr kumimoji="1" lang="en-US" altLang="zh-CN" dirty="0"/>
              <a:t>(</a:t>
            </a:r>
            <a:r>
              <a:rPr kumimoji="1" lang="zh-CN" altLang="en-US" dirty="0"/>
              <a:t>以管理员身份</a:t>
            </a:r>
            <a:r>
              <a:rPr kumimoji="1" lang="en-US" altLang="zh-CN" dirty="0"/>
              <a:t>)</a:t>
            </a:r>
            <a:r>
              <a:rPr kumimoji="1" lang="zh-CN" altLang="en-US" dirty="0"/>
              <a:t>打开快捷方式</a:t>
            </a:r>
            <a:endParaRPr kumimoji="1" lang="en-US" altLang="zh-CN" dirty="0"/>
          </a:p>
          <a:p>
            <a:pPr lvl="1"/>
            <a:r>
              <a:rPr kumimoji="1" lang="en-US" altLang="zh-CN" dirty="0"/>
              <a:t>MAC</a:t>
            </a:r>
            <a:r>
              <a:rPr kumimoji="1" lang="zh-CN" altLang="en-US" dirty="0"/>
              <a:t> </a:t>
            </a:r>
            <a:r>
              <a:rPr kumimoji="1" lang="en-US" altLang="zh-CN" dirty="0"/>
              <a:t>OS</a:t>
            </a:r>
            <a:r>
              <a:rPr kumimoji="1" lang="zh-CN" altLang="en-US" dirty="0"/>
              <a:t> </a:t>
            </a:r>
            <a:r>
              <a:rPr kumimoji="1" lang="en-US" altLang="zh-CN" dirty="0"/>
              <a:t>X</a:t>
            </a:r>
            <a:r>
              <a:rPr kumimoji="1" lang="zh-CN" altLang="en-US" dirty="0"/>
              <a:t>：</a:t>
            </a:r>
            <a:endParaRPr kumimoji="1" lang="en-US" altLang="zh-CN" dirty="0"/>
          </a:p>
          <a:p>
            <a:pPr lvl="2"/>
            <a:r>
              <a:rPr lang="en-GB" altLang="zh-CN" dirty="0" err="1"/>
              <a:t>LaunchPad</a:t>
            </a:r>
            <a:r>
              <a:rPr lang="zh-CN" altLang="en-GB" dirty="0"/>
              <a:t>中</a:t>
            </a:r>
            <a:r>
              <a:rPr kumimoji="1" lang="zh-CN" altLang="en-US" dirty="0"/>
              <a:t>打开 “终端” 程序</a:t>
            </a:r>
            <a:endParaRPr kumimoji="1" lang="en-US" altLang="zh-CN" dirty="0"/>
          </a:p>
          <a:p>
            <a:pPr lvl="2"/>
            <a:r>
              <a:rPr kumimoji="1" lang="en-US" altLang="zh-CN" dirty="0" err="1"/>
              <a:t>Command+Space</a:t>
            </a:r>
            <a:r>
              <a:rPr kumimoji="1" lang="zh-CN" altLang="en-US" dirty="0"/>
              <a:t>激活</a:t>
            </a:r>
            <a:r>
              <a:rPr kumimoji="1" lang="en-US" altLang="zh-CN" dirty="0"/>
              <a:t>Spotlight</a:t>
            </a:r>
            <a:r>
              <a:rPr kumimoji="1" lang="zh-CN" altLang="en-US" dirty="0"/>
              <a:t>搜索，输入“</a:t>
            </a:r>
            <a:r>
              <a:rPr kumimoji="1" lang="en-US" altLang="zh-CN" dirty="0" err="1"/>
              <a:t>terminal.app</a:t>
            </a:r>
            <a:r>
              <a:rPr kumimoji="1" lang="en-US" altLang="zh-CN" dirty="0"/>
              <a:t>”</a:t>
            </a:r>
            <a:endParaRPr kumimoji="1" lang="en-US" altLang="zh-CN" dirty="0"/>
          </a:p>
          <a:p>
            <a:pPr lvl="1"/>
            <a:r>
              <a:rPr kumimoji="1" lang="en-US" altLang="zh-CN" dirty="0"/>
              <a:t>Linux:</a:t>
            </a:r>
            <a:endParaRPr kumimoji="1" lang="en-US" altLang="zh-CN" dirty="0"/>
          </a:p>
          <a:p>
            <a:pPr lvl="2"/>
            <a:r>
              <a:rPr kumimoji="1" lang="zh-CN" altLang="en-US" dirty="0"/>
              <a:t>打开 “终端” 程序</a:t>
            </a:r>
            <a:endParaRPr kumimoji="1" lang="en-US" altLang="zh-CN" dirty="0"/>
          </a:p>
          <a:p>
            <a:pPr lvl="2"/>
            <a:r>
              <a:rPr kumimoji="1" lang="zh-CN" altLang="en-US" dirty="0"/>
              <a:t>快捷键（</a:t>
            </a:r>
            <a:r>
              <a:rPr kumimoji="1" lang="en-US" altLang="zh-CN" dirty="0"/>
              <a:t>C</a:t>
            </a:r>
            <a:r>
              <a:rPr kumimoji="1" lang="en-GB" altLang="zh-CN" dirty="0" err="1"/>
              <a:t>trl</a:t>
            </a:r>
            <a:r>
              <a:rPr kumimoji="1" lang="en-GB" altLang="zh-CN" dirty="0"/>
              <a:t>+</a:t>
            </a:r>
            <a:r>
              <a:rPr kumimoji="1" lang="en-US" altLang="zh-CN" dirty="0"/>
              <a:t>A</a:t>
            </a:r>
            <a:r>
              <a:rPr kumimoji="1" lang="en-GB" altLang="zh-CN" dirty="0" err="1"/>
              <a:t>lt</a:t>
            </a:r>
            <a:r>
              <a:rPr kumimoji="1" lang="en-GB" altLang="zh-CN" dirty="0"/>
              <a:t>+</a:t>
            </a:r>
            <a:r>
              <a:rPr kumimoji="1" lang="en-US" altLang="zh-CN" dirty="0"/>
              <a:t>t</a:t>
            </a:r>
            <a:r>
              <a:rPr kumimoji="1" lang="zh-CN" altLang="en-US" dirty="0"/>
              <a:t>）</a:t>
            </a:r>
            <a:endParaRPr kumimoji="1" lang="en-US" altLang="zh-CN" dirty="0"/>
          </a:p>
          <a:p>
            <a:pPr lvl="2"/>
            <a:endParaRPr kumimoji="1" lang="en-US" altLang="zh-CN" dirty="0"/>
          </a:p>
          <a:p>
            <a:pPr lvl="1"/>
            <a:endParaRPr kumimoji="1" lang="en-US" altLang="zh-CN" dirty="0"/>
          </a:p>
          <a:p>
            <a:pPr lvl="2"/>
            <a:endParaRPr kumimoji="1" lang="en-US" altLang="zh-CN" dirty="0"/>
          </a:p>
        </p:txBody>
      </p:sp>
      <p:sp>
        <p:nvSpPr>
          <p:cNvPr id="3" name="灯片编号占位符 2"/>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命令提示符 </a:t>
            </a:r>
            <a:r>
              <a:rPr lang="en-US" altLang="zh-CN" dirty="0"/>
              <a:t>(</a:t>
            </a:r>
            <a:r>
              <a:rPr lang="zh-CN" altLang="en-US" dirty="0"/>
              <a:t>命令行</a:t>
            </a:r>
            <a:r>
              <a:rPr lang="en-US" altLang="zh-CN" dirty="0"/>
              <a:t>)</a:t>
            </a:r>
            <a:endParaRPr lang="en-US" altLang="zh-CN" dirty="0"/>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3" name="图片 12"/>
          <p:cNvPicPr>
            <a:picLocks noChangeAspect="1"/>
          </p:cNvPicPr>
          <p:nvPr/>
        </p:nvPicPr>
        <p:blipFill>
          <a:blip r:embed="rId1"/>
          <a:stretch>
            <a:fillRect/>
          </a:stretch>
        </p:blipFill>
        <p:spPr>
          <a:xfrm>
            <a:off x="942126" y="1417903"/>
            <a:ext cx="7378700" cy="1409700"/>
          </a:xfrm>
          <a:prstGeom prst="rect">
            <a:avLst/>
          </a:prstGeom>
        </p:spPr>
      </p:pic>
      <p:pic>
        <p:nvPicPr>
          <p:cNvPr id="7" name="内容占位符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46112" y="3112634"/>
            <a:ext cx="7354903" cy="1147875"/>
          </a:xfrm>
        </p:spPr>
      </p:pic>
      <p:pic>
        <p:nvPicPr>
          <p:cNvPr id="8" name="图片 7"/>
          <p:cNvPicPr>
            <a:picLocks noChangeAspect="1"/>
          </p:cNvPicPr>
          <p:nvPr/>
        </p:nvPicPr>
        <p:blipFill rotWithShape="1">
          <a:blip r:embed="rId3"/>
          <a:srcRect b="57598"/>
          <a:stretch>
            <a:fillRect/>
          </a:stretch>
        </p:blipFill>
        <p:spPr>
          <a:xfrm>
            <a:off x="942126" y="4509120"/>
            <a:ext cx="7358889" cy="1728192"/>
          </a:xfrm>
          <a:prstGeom prst="rect">
            <a:avLst/>
          </a:prstGeom>
        </p:spPr>
      </p:pic>
      <p:sp>
        <p:nvSpPr>
          <p:cNvPr id="3" name="灯片编号占位符 2"/>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8568952" cy="1325563"/>
          </a:xfrm>
        </p:spPr>
        <p:txBody>
          <a:bodyPr/>
          <a:lstStyle/>
          <a:p>
            <a:r>
              <a:rPr lang="zh-CN" altLang="en-US" dirty="0"/>
              <a:t>命令提示符</a:t>
            </a:r>
            <a:r>
              <a:rPr lang="en-US" altLang="zh-CN" dirty="0"/>
              <a:t>(</a:t>
            </a:r>
            <a:r>
              <a:rPr lang="zh-CN" altLang="en-US" dirty="0"/>
              <a:t>命令行</a:t>
            </a:r>
            <a:r>
              <a:rPr lang="en-US" altLang="zh-CN" dirty="0"/>
              <a:t>)</a:t>
            </a:r>
            <a:r>
              <a:rPr lang="zh-CN" altLang="en-US" dirty="0"/>
              <a:t>常见操作</a:t>
            </a:r>
            <a:endParaRPr lang="en-US" altLang="zh-CN" dirty="0"/>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内容占位符 2"/>
          <p:cNvSpPr>
            <a:spLocks noGrp="1"/>
          </p:cNvSpPr>
          <p:nvPr>
            <p:ph idx="1"/>
          </p:nvPr>
        </p:nvSpPr>
        <p:spPr>
          <a:xfrm>
            <a:off x="459677" y="1332271"/>
            <a:ext cx="8532440" cy="5517232"/>
          </a:xfrm>
        </p:spPr>
        <p:txBody>
          <a:bodyPr/>
          <a:lstStyle/>
          <a:p>
            <a:r>
              <a:rPr kumimoji="1" lang="zh-CN" altLang="en-US" dirty="0"/>
              <a:t>目录结构</a:t>
            </a:r>
            <a:endParaRPr kumimoji="1" lang="en-US" altLang="zh-CN" dirty="0"/>
          </a:p>
          <a:p>
            <a:pPr lvl="1"/>
            <a:r>
              <a:rPr kumimoji="1" lang="en-US" altLang="zh-CN" dirty="0"/>
              <a:t>D:\example\</a:t>
            </a:r>
            <a:r>
              <a:rPr kumimoji="1" lang="zh-CN" altLang="en-US" dirty="0"/>
              <a:t> </a:t>
            </a:r>
            <a:r>
              <a:rPr kumimoji="1" lang="en-US" altLang="zh-CN" dirty="0"/>
              <a:t>(Win)</a:t>
            </a:r>
            <a:endParaRPr kumimoji="1" lang="en-US" altLang="zh-CN" dirty="0"/>
          </a:p>
          <a:p>
            <a:pPr lvl="1"/>
            <a:r>
              <a:rPr kumimoji="1" lang="en-US" altLang="zh-CN" dirty="0"/>
              <a:t>/home/username/example/</a:t>
            </a:r>
            <a:r>
              <a:rPr kumimoji="1" lang="zh-CN" altLang="en-US" dirty="0"/>
              <a:t> </a:t>
            </a:r>
            <a:r>
              <a:rPr kumimoji="1" lang="en-US" altLang="zh-CN" dirty="0"/>
              <a:t>(Linux)</a:t>
            </a:r>
            <a:endParaRPr kumimoji="1" lang="en-US" altLang="zh-CN" dirty="0"/>
          </a:p>
          <a:p>
            <a:pPr lvl="1"/>
            <a:r>
              <a:rPr kumimoji="1" lang="en-US" altLang="zh-CN" dirty="0"/>
              <a:t>/Users/username/example/</a:t>
            </a:r>
            <a:r>
              <a:rPr kumimoji="1" lang="zh-CN" altLang="en-US" dirty="0"/>
              <a:t> </a:t>
            </a:r>
            <a:r>
              <a:rPr kumimoji="1" lang="en-US" altLang="zh-CN" dirty="0"/>
              <a:t>(MAC)</a:t>
            </a:r>
            <a:endParaRPr kumimoji="1" lang="en-US" altLang="zh-CN" dirty="0"/>
          </a:p>
          <a:p>
            <a:r>
              <a:rPr kumimoji="1" lang="zh-CN" altLang="en-US" dirty="0"/>
              <a:t>显示当前目录 </a:t>
            </a:r>
            <a:endParaRPr kumimoji="1" lang="en-US" altLang="zh-CN" dirty="0"/>
          </a:p>
          <a:p>
            <a:pPr lvl="1"/>
            <a:r>
              <a:rPr kumimoji="1" lang="en-US" altLang="zh-CN" dirty="0"/>
              <a:t>cd</a:t>
            </a:r>
            <a:r>
              <a:rPr kumimoji="1" lang="zh-CN" altLang="en-US" dirty="0"/>
              <a:t> </a:t>
            </a:r>
            <a:r>
              <a:rPr kumimoji="1" lang="en-US" altLang="zh-CN" dirty="0"/>
              <a:t>(Win)</a:t>
            </a:r>
            <a:endParaRPr kumimoji="1" lang="en-US" altLang="zh-CN" dirty="0"/>
          </a:p>
          <a:p>
            <a:pPr lvl="1"/>
            <a:r>
              <a:rPr kumimoji="1" lang="en-US" altLang="zh-CN" dirty="0" err="1"/>
              <a:t>pwd</a:t>
            </a:r>
            <a:r>
              <a:rPr kumimoji="1" lang="zh-CN" altLang="en-US" dirty="0"/>
              <a:t> </a:t>
            </a:r>
            <a:r>
              <a:rPr kumimoji="1" lang="en-US" altLang="zh-CN" dirty="0"/>
              <a:t>(Linux/MAC)</a:t>
            </a:r>
            <a:endParaRPr kumimoji="1" lang="en-US" altLang="zh-CN" dirty="0"/>
          </a:p>
          <a:p>
            <a:r>
              <a:rPr kumimoji="1" lang="zh-CN" altLang="en-US" dirty="0"/>
              <a:t>在当前目录下新建</a:t>
            </a:r>
            <a:r>
              <a:rPr kumimoji="1" lang="en-US" altLang="zh-CN" dirty="0"/>
              <a:t>OOP2021</a:t>
            </a:r>
            <a:r>
              <a:rPr kumimoji="1" lang="zh-CN" altLang="en-US" dirty="0"/>
              <a:t>目录</a:t>
            </a:r>
            <a:endParaRPr kumimoji="1" lang="en-US" altLang="zh-CN" dirty="0"/>
          </a:p>
          <a:p>
            <a:pPr lvl="1"/>
            <a:r>
              <a:rPr kumimoji="1" lang="en-US" altLang="zh-CN" dirty="0" err="1"/>
              <a:t>mkdir</a:t>
            </a:r>
            <a:r>
              <a:rPr kumimoji="1" lang="zh-CN" altLang="en-US" dirty="0"/>
              <a:t> </a:t>
            </a:r>
            <a:r>
              <a:rPr kumimoji="1" lang="en-US" altLang="zh-CN" dirty="0"/>
              <a:t>OOP2021</a:t>
            </a:r>
            <a:r>
              <a:rPr kumimoji="1" lang="zh-CN" altLang="en-US" dirty="0"/>
              <a:t> </a:t>
            </a:r>
            <a:r>
              <a:rPr kumimoji="1" lang="en-US" altLang="zh-CN" dirty="0"/>
              <a:t>(Win/Linux/MAC)</a:t>
            </a:r>
            <a:endParaRPr kumimoji="1" lang="en-US" altLang="zh-CN" dirty="0"/>
          </a:p>
          <a:p>
            <a:r>
              <a:rPr kumimoji="1" lang="zh-CN" altLang="en-US" dirty="0"/>
              <a:t>在当前目录下新建</a:t>
            </a:r>
            <a:r>
              <a:rPr kumimoji="1" lang="en-US" altLang="zh-CN" dirty="0" err="1"/>
              <a:t>a.cpp</a:t>
            </a:r>
            <a:r>
              <a:rPr kumimoji="1" lang="zh-CN" altLang="en-US" dirty="0"/>
              <a:t>文件</a:t>
            </a:r>
            <a:endParaRPr kumimoji="1" lang="en-US" altLang="zh-CN" dirty="0"/>
          </a:p>
          <a:p>
            <a:pPr lvl="1"/>
            <a:r>
              <a:rPr lang="en-GB" altLang="zh-CN" dirty="0"/>
              <a:t>type </a:t>
            </a:r>
            <a:r>
              <a:rPr lang="en-GB" altLang="zh-CN" dirty="0" err="1"/>
              <a:t>nul</a:t>
            </a:r>
            <a:r>
              <a:rPr lang="en-GB" altLang="zh-CN" dirty="0"/>
              <a:t>&gt;</a:t>
            </a:r>
            <a:r>
              <a:rPr lang="en-US" altLang="zh-CN" dirty="0" err="1"/>
              <a:t>a.cpp</a:t>
            </a:r>
            <a:r>
              <a:rPr lang="zh-CN" altLang="en-US" dirty="0"/>
              <a:t> </a:t>
            </a:r>
            <a:r>
              <a:rPr lang="en-US" altLang="zh-CN" dirty="0"/>
              <a:t>(Win)</a:t>
            </a:r>
            <a:endParaRPr lang="en-US" altLang="zh-CN" dirty="0"/>
          </a:p>
          <a:p>
            <a:pPr lvl="1"/>
            <a:r>
              <a:rPr kumimoji="1" lang="en-US" altLang="zh-CN" dirty="0"/>
              <a:t>touch</a:t>
            </a:r>
            <a:r>
              <a:rPr kumimoji="1" lang="zh-CN" altLang="en-US" dirty="0"/>
              <a:t> </a:t>
            </a:r>
            <a:r>
              <a:rPr kumimoji="1" lang="en-US" altLang="zh-CN" dirty="0" err="1"/>
              <a:t>a.cpp</a:t>
            </a:r>
            <a:r>
              <a:rPr kumimoji="1" lang="zh-CN" altLang="en-US" dirty="0"/>
              <a:t> </a:t>
            </a:r>
            <a:r>
              <a:rPr kumimoji="1" lang="en-US" altLang="zh-CN" dirty="0"/>
              <a:t>(Linux/MAC)</a:t>
            </a:r>
            <a:endParaRPr kumimoji="1" lang="en-US" altLang="zh-CN" dirty="0"/>
          </a:p>
          <a:p>
            <a:pPr lvl="1"/>
            <a:endParaRPr kumimoji="1" lang="en-US" altLang="zh-CN" dirty="0"/>
          </a:p>
          <a:p>
            <a:pPr lvl="1"/>
            <a:endParaRPr kumimoji="1" lang="en-US" altLang="zh-CN" dirty="0"/>
          </a:p>
          <a:p>
            <a:pPr lvl="1"/>
            <a:endParaRPr kumimoji="1" lang="en-US" altLang="zh-CN" dirty="0"/>
          </a:p>
          <a:p>
            <a:pPr lvl="1"/>
            <a:endParaRPr kumimoji="1" lang="en-US" altLang="zh-CN" dirty="0"/>
          </a:p>
        </p:txBody>
      </p:sp>
      <p:sp>
        <p:nvSpPr>
          <p:cNvPr id="3" name="灯片编号占位符 2"/>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8568952" cy="1325563"/>
          </a:xfrm>
        </p:spPr>
        <p:txBody>
          <a:bodyPr/>
          <a:lstStyle/>
          <a:p>
            <a:r>
              <a:rPr lang="zh-CN" altLang="en-US" dirty="0"/>
              <a:t>命令提示符</a:t>
            </a:r>
            <a:r>
              <a:rPr lang="en-US" altLang="zh-CN" dirty="0"/>
              <a:t>(</a:t>
            </a:r>
            <a:r>
              <a:rPr lang="zh-CN" altLang="en-US" dirty="0"/>
              <a:t>命令行</a:t>
            </a:r>
            <a:r>
              <a:rPr lang="en-US" altLang="zh-CN" dirty="0"/>
              <a:t>)</a:t>
            </a:r>
            <a:r>
              <a:rPr lang="zh-CN" altLang="en-US" dirty="0"/>
              <a:t>常见操作</a:t>
            </a:r>
            <a:endParaRPr lang="en-US" altLang="zh-CN" dirty="0"/>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内容占位符 2"/>
          <p:cNvSpPr>
            <a:spLocks noGrp="1"/>
          </p:cNvSpPr>
          <p:nvPr>
            <p:ph idx="1"/>
          </p:nvPr>
        </p:nvSpPr>
        <p:spPr>
          <a:xfrm>
            <a:off x="459677" y="1188255"/>
            <a:ext cx="8432803" cy="5337089"/>
          </a:xfrm>
        </p:spPr>
        <p:txBody>
          <a:bodyPr/>
          <a:lstStyle/>
          <a:p>
            <a:r>
              <a:rPr kumimoji="1" lang="zh-CN" altLang="en-US" dirty="0"/>
              <a:t>查看当前目录下的文件</a:t>
            </a:r>
            <a:endParaRPr kumimoji="1" lang="en-US" altLang="zh-CN" dirty="0"/>
          </a:p>
          <a:p>
            <a:pPr lvl="1"/>
            <a:r>
              <a:rPr kumimoji="1" lang="en-US" altLang="zh-CN" dirty="0" err="1"/>
              <a:t>dir</a:t>
            </a:r>
            <a:r>
              <a:rPr kumimoji="1" lang="zh-CN" altLang="en-US" dirty="0"/>
              <a:t> </a:t>
            </a:r>
            <a:r>
              <a:rPr lang="en-US" altLang="zh-CN" dirty="0"/>
              <a:t>(Win)</a:t>
            </a:r>
            <a:endParaRPr kumimoji="1" lang="en-US" altLang="zh-CN" dirty="0"/>
          </a:p>
          <a:p>
            <a:pPr lvl="1"/>
            <a:r>
              <a:rPr kumimoji="1" lang="en-US" altLang="zh-CN" dirty="0"/>
              <a:t>ls</a:t>
            </a:r>
            <a:r>
              <a:rPr kumimoji="1" lang="zh-CN" altLang="en-US" dirty="0"/>
              <a:t> </a:t>
            </a:r>
            <a:r>
              <a:rPr kumimoji="1" lang="en-US" altLang="zh-CN" dirty="0"/>
              <a:t>(Linux/MAC)</a:t>
            </a:r>
            <a:endParaRPr kumimoji="1" lang="en-US" altLang="zh-CN" dirty="0"/>
          </a:p>
          <a:p>
            <a:r>
              <a:rPr kumimoji="1" lang="zh-CN" altLang="en-US" dirty="0"/>
              <a:t>进入上一层目录</a:t>
            </a:r>
            <a:endParaRPr kumimoji="1" lang="en-US" altLang="zh-CN" dirty="0"/>
          </a:p>
          <a:p>
            <a:pPr lvl="1"/>
            <a:r>
              <a:rPr kumimoji="1" lang="en-US" altLang="zh-CN" dirty="0"/>
              <a:t>cd</a:t>
            </a:r>
            <a:r>
              <a:rPr kumimoji="1" lang="zh-CN" altLang="en-US" dirty="0"/>
              <a:t> </a:t>
            </a:r>
            <a:r>
              <a:rPr kumimoji="1" lang="en-US" altLang="zh-CN" dirty="0"/>
              <a:t>..</a:t>
            </a:r>
            <a:r>
              <a:rPr kumimoji="1" lang="zh-CN" altLang="en-US" dirty="0"/>
              <a:t> </a:t>
            </a:r>
            <a:r>
              <a:rPr kumimoji="1" lang="en-US" altLang="zh-CN" dirty="0"/>
              <a:t>(Win/Linux/MAC)</a:t>
            </a:r>
            <a:endParaRPr kumimoji="1" lang="en-US" altLang="zh-CN" dirty="0"/>
          </a:p>
          <a:p>
            <a:r>
              <a:rPr kumimoji="1" lang="zh-CN" altLang="en-US" dirty="0"/>
              <a:t>进入</a:t>
            </a:r>
            <a:r>
              <a:rPr kumimoji="1" lang="en-US" altLang="zh-CN" dirty="0"/>
              <a:t>OOP2021</a:t>
            </a:r>
            <a:r>
              <a:rPr kumimoji="1" lang="zh-CN" altLang="en-US" dirty="0"/>
              <a:t>目录</a:t>
            </a:r>
            <a:endParaRPr kumimoji="1" lang="en-US" altLang="zh-CN" dirty="0"/>
          </a:p>
          <a:p>
            <a:pPr lvl="1"/>
            <a:r>
              <a:rPr kumimoji="1" lang="en-US" altLang="zh-CN" dirty="0"/>
              <a:t>cd</a:t>
            </a:r>
            <a:r>
              <a:rPr kumimoji="1" lang="zh-CN" altLang="en-US" dirty="0"/>
              <a:t> </a:t>
            </a:r>
            <a:r>
              <a:rPr kumimoji="1" lang="en-US" altLang="zh-CN" dirty="0"/>
              <a:t>OOP2021</a:t>
            </a:r>
            <a:r>
              <a:rPr kumimoji="1" lang="zh-CN" altLang="en-US" dirty="0"/>
              <a:t> </a:t>
            </a:r>
            <a:r>
              <a:rPr kumimoji="1" lang="en-US" altLang="zh-CN" dirty="0"/>
              <a:t>(Win/Linux/MAC)</a:t>
            </a:r>
            <a:endParaRPr kumimoji="1" lang="en-US" altLang="zh-CN" dirty="0"/>
          </a:p>
          <a:p>
            <a:r>
              <a:rPr kumimoji="1" lang="zh-CN" altLang="en-US" dirty="0"/>
              <a:t>删除</a:t>
            </a:r>
            <a:r>
              <a:rPr kumimoji="1" lang="en-US" altLang="zh-CN" dirty="0" err="1"/>
              <a:t>a.cpp</a:t>
            </a:r>
            <a:r>
              <a:rPr kumimoji="1" lang="zh-CN" altLang="en-US" dirty="0"/>
              <a:t>文件 </a:t>
            </a:r>
            <a:endParaRPr kumimoji="1" lang="en-US" altLang="zh-CN" dirty="0"/>
          </a:p>
          <a:p>
            <a:pPr lvl="1"/>
            <a:r>
              <a:rPr kumimoji="1" lang="en-US" altLang="zh-CN" dirty="0"/>
              <a:t>del</a:t>
            </a:r>
            <a:r>
              <a:rPr kumimoji="1" lang="zh-CN" altLang="en-US" dirty="0"/>
              <a:t> </a:t>
            </a:r>
            <a:r>
              <a:rPr kumimoji="1" lang="en-US" altLang="zh-CN" dirty="0" err="1"/>
              <a:t>a.cpp</a:t>
            </a:r>
            <a:r>
              <a:rPr kumimoji="1" lang="zh-CN" altLang="en-US" dirty="0"/>
              <a:t> </a:t>
            </a:r>
            <a:r>
              <a:rPr kumimoji="1" lang="en-US" altLang="zh-CN" dirty="0"/>
              <a:t>(Win)</a:t>
            </a:r>
            <a:endParaRPr kumimoji="1" lang="en-US" altLang="zh-CN" dirty="0"/>
          </a:p>
          <a:p>
            <a:pPr lvl="1"/>
            <a:r>
              <a:rPr kumimoji="1" lang="en-US" altLang="zh-CN" dirty="0" err="1"/>
              <a:t>rm</a:t>
            </a:r>
            <a:r>
              <a:rPr kumimoji="1" lang="zh-CN" altLang="en-US" dirty="0"/>
              <a:t> </a:t>
            </a:r>
            <a:r>
              <a:rPr kumimoji="1" lang="en-US" altLang="zh-CN" dirty="0" err="1"/>
              <a:t>a.cpp</a:t>
            </a:r>
            <a:r>
              <a:rPr kumimoji="1" lang="zh-CN" altLang="en-US" dirty="0"/>
              <a:t> </a:t>
            </a:r>
            <a:r>
              <a:rPr kumimoji="1" lang="en-US" altLang="zh-CN" dirty="0"/>
              <a:t>(Linux/MAC)</a:t>
            </a:r>
            <a:endParaRPr kumimoji="1" lang="en-US" altLang="zh-CN" dirty="0"/>
          </a:p>
          <a:p>
            <a:r>
              <a:rPr kumimoji="1" lang="zh-CN" altLang="en-US" dirty="0"/>
              <a:t>删除</a:t>
            </a:r>
            <a:r>
              <a:rPr kumimoji="1" lang="en-US" altLang="zh-CN" dirty="0"/>
              <a:t>OOP2021</a:t>
            </a:r>
            <a:r>
              <a:rPr kumimoji="1" lang="zh-CN" altLang="en-US" dirty="0"/>
              <a:t>目录以及目录下的所有文件</a:t>
            </a:r>
            <a:endParaRPr kumimoji="1" lang="en-US" altLang="zh-CN" dirty="0"/>
          </a:p>
          <a:p>
            <a:pPr lvl="1"/>
            <a:r>
              <a:rPr kumimoji="1" lang="en-US" altLang="zh-CN" dirty="0" err="1"/>
              <a:t>rmdir</a:t>
            </a:r>
            <a:r>
              <a:rPr kumimoji="1" lang="zh-CN" altLang="en-US" dirty="0"/>
              <a:t> </a:t>
            </a:r>
            <a:r>
              <a:rPr kumimoji="1" lang="en-US" altLang="zh-CN" dirty="0"/>
              <a:t>/s</a:t>
            </a:r>
            <a:r>
              <a:rPr kumimoji="1" lang="zh-CN" altLang="en-US" dirty="0"/>
              <a:t> </a:t>
            </a:r>
            <a:r>
              <a:rPr kumimoji="1" lang="en-US" altLang="zh-CN" dirty="0"/>
              <a:t>OOP2021</a:t>
            </a:r>
            <a:r>
              <a:rPr kumimoji="1" lang="zh-CN" altLang="en-US" dirty="0"/>
              <a:t> </a:t>
            </a:r>
            <a:r>
              <a:rPr kumimoji="1" lang="en-US" altLang="zh-CN" dirty="0"/>
              <a:t>(Win)</a:t>
            </a:r>
            <a:endParaRPr kumimoji="1" lang="en-US" altLang="zh-CN" dirty="0"/>
          </a:p>
          <a:p>
            <a:pPr lvl="1"/>
            <a:r>
              <a:rPr kumimoji="1" lang="en-US" altLang="zh-CN" dirty="0" err="1"/>
              <a:t>rm</a:t>
            </a:r>
            <a:r>
              <a:rPr kumimoji="1" lang="zh-CN" altLang="en-US" dirty="0"/>
              <a:t> </a:t>
            </a:r>
            <a:r>
              <a:rPr kumimoji="1" lang="en-US" altLang="zh-CN" dirty="0"/>
              <a:t>–r</a:t>
            </a:r>
            <a:r>
              <a:rPr kumimoji="1" lang="zh-CN" altLang="en-US" dirty="0"/>
              <a:t> </a:t>
            </a:r>
            <a:r>
              <a:rPr kumimoji="1" lang="en-US" altLang="zh-CN" dirty="0"/>
              <a:t>OOP2021</a:t>
            </a:r>
            <a:r>
              <a:rPr kumimoji="1" lang="zh-CN" altLang="en-US" dirty="0"/>
              <a:t> </a:t>
            </a:r>
            <a:r>
              <a:rPr kumimoji="1" lang="en-US" altLang="zh-CN" dirty="0"/>
              <a:t>(Linux/MAC)</a:t>
            </a:r>
            <a:endParaRPr kumimoji="1" lang="en-US" altLang="zh-CN" dirty="0"/>
          </a:p>
          <a:p>
            <a:pPr lvl="1"/>
            <a:endParaRPr kumimoji="1" lang="en-US" altLang="zh-CN" dirty="0"/>
          </a:p>
          <a:p>
            <a:endParaRPr kumimoji="1" lang="en-US" altLang="zh-CN" dirty="0"/>
          </a:p>
          <a:p>
            <a:pPr lvl="1"/>
            <a:endParaRPr kumimoji="1" lang="en-US" altLang="zh-CN" dirty="0"/>
          </a:p>
        </p:txBody>
      </p:sp>
      <p:sp>
        <p:nvSpPr>
          <p:cNvPr id="3" name="灯片编号占位符 2"/>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8568952" cy="1325563"/>
          </a:xfrm>
        </p:spPr>
        <p:txBody>
          <a:bodyPr/>
          <a:lstStyle/>
          <a:p>
            <a:r>
              <a:rPr lang="zh-CN" altLang="en-US" dirty="0"/>
              <a:t>命令提示符</a:t>
            </a:r>
            <a:r>
              <a:rPr lang="en-US" altLang="zh-CN" dirty="0"/>
              <a:t>(</a:t>
            </a:r>
            <a:r>
              <a:rPr lang="zh-CN" altLang="en-US" dirty="0"/>
              <a:t>命令行</a:t>
            </a:r>
            <a:r>
              <a:rPr lang="en-US" altLang="zh-CN" dirty="0"/>
              <a:t>)</a:t>
            </a:r>
            <a:r>
              <a:rPr lang="zh-CN" altLang="en-US" dirty="0"/>
              <a:t>常见操作</a:t>
            </a:r>
            <a:endParaRPr lang="en-US" altLang="zh-CN" dirty="0"/>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内容占位符 2"/>
          <p:cNvSpPr>
            <a:spLocks noGrp="1"/>
          </p:cNvSpPr>
          <p:nvPr>
            <p:ph idx="1"/>
          </p:nvPr>
        </p:nvSpPr>
        <p:spPr>
          <a:xfrm>
            <a:off x="459677" y="1196752"/>
            <a:ext cx="8432803" cy="5337089"/>
          </a:xfrm>
        </p:spPr>
        <p:txBody>
          <a:bodyPr/>
          <a:lstStyle/>
          <a:p>
            <a:r>
              <a:rPr kumimoji="1" lang="zh-CN" altLang="en-US" dirty="0"/>
              <a:t>将</a:t>
            </a:r>
            <a:r>
              <a:rPr kumimoji="1" lang="en-US" altLang="zh-CN" dirty="0" err="1"/>
              <a:t>a.cpp</a:t>
            </a:r>
            <a:r>
              <a:rPr kumimoji="1" lang="zh-CN" altLang="en-US" dirty="0"/>
              <a:t>移动至</a:t>
            </a:r>
            <a:r>
              <a:rPr kumimoji="1" lang="en-US" altLang="zh-CN" dirty="0"/>
              <a:t>OOP2021</a:t>
            </a:r>
            <a:r>
              <a:rPr kumimoji="1" lang="zh-CN" altLang="en-US" dirty="0"/>
              <a:t>目录</a:t>
            </a:r>
            <a:endParaRPr kumimoji="1" lang="en-US" altLang="zh-CN" dirty="0"/>
          </a:p>
          <a:p>
            <a:pPr lvl="1"/>
            <a:r>
              <a:rPr kumimoji="1" lang="en-US" altLang="zh-CN" dirty="0"/>
              <a:t>move</a:t>
            </a:r>
            <a:r>
              <a:rPr kumimoji="1" lang="zh-CN" altLang="en-US" dirty="0"/>
              <a:t> </a:t>
            </a:r>
            <a:r>
              <a:rPr kumimoji="1" lang="en-US" altLang="zh-CN" dirty="0" err="1"/>
              <a:t>a.cpp</a:t>
            </a:r>
            <a:r>
              <a:rPr kumimoji="1" lang="zh-CN" altLang="en-US" dirty="0"/>
              <a:t> </a:t>
            </a:r>
            <a:r>
              <a:rPr kumimoji="1" lang="en-US" altLang="zh-CN" dirty="0"/>
              <a:t>OOP2021\</a:t>
            </a:r>
            <a:r>
              <a:rPr kumimoji="1" lang="zh-CN" altLang="en-US" dirty="0"/>
              <a:t> </a:t>
            </a:r>
            <a:r>
              <a:rPr kumimoji="1" lang="en-US" altLang="zh-CN" dirty="0"/>
              <a:t>(Win)</a:t>
            </a:r>
            <a:endParaRPr kumimoji="1" lang="en-US" altLang="zh-CN" dirty="0"/>
          </a:p>
          <a:p>
            <a:pPr lvl="1"/>
            <a:r>
              <a:rPr kumimoji="1" lang="en-US" altLang="zh-CN" dirty="0"/>
              <a:t>mv</a:t>
            </a:r>
            <a:r>
              <a:rPr kumimoji="1" lang="zh-CN" altLang="en-US" dirty="0"/>
              <a:t> </a:t>
            </a:r>
            <a:r>
              <a:rPr kumimoji="1" lang="en-US" altLang="zh-CN" dirty="0" err="1"/>
              <a:t>a.cpp</a:t>
            </a:r>
            <a:r>
              <a:rPr kumimoji="1" lang="zh-CN" altLang="en-US" dirty="0"/>
              <a:t> </a:t>
            </a:r>
            <a:r>
              <a:rPr kumimoji="1" lang="en-US" altLang="zh-CN" dirty="0"/>
              <a:t>OOP2021/</a:t>
            </a:r>
            <a:r>
              <a:rPr kumimoji="1" lang="zh-CN" altLang="en-US" dirty="0"/>
              <a:t> </a:t>
            </a:r>
            <a:r>
              <a:rPr kumimoji="1" lang="en-US" altLang="zh-CN" dirty="0"/>
              <a:t>(Linux/MAC)</a:t>
            </a:r>
            <a:endParaRPr kumimoji="1" lang="en-US" altLang="zh-CN" dirty="0"/>
          </a:p>
          <a:p>
            <a:r>
              <a:rPr kumimoji="1" lang="zh-CN" altLang="en-US" dirty="0"/>
              <a:t>将</a:t>
            </a:r>
            <a:r>
              <a:rPr kumimoji="1" lang="en-US" altLang="zh-CN" dirty="0" err="1"/>
              <a:t>a.cpp</a:t>
            </a:r>
            <a:r>
              <a:rPr kumimoji="1" lang="zh-CN" altLang="en-US" dirty="0"/>
              <a:t>拷贝至</a:t>
            </a:r>
            <a:r>
              <a:rPr kumimoji="1" lang="en-US" altLang="zh-CN" dirty="0"/>
              <a:t>OOP2021</a:t>
            </a:r>
            <a:r>
              <a:rPr kumimoji="1" lang="zh-CN" altLang="en-US" dirty="0"/>
              <a:t>目录</a:t>
            </a:r>
            <a:endParaRPr kumimoji="1" lang="en-US" altLang="zh-CN" dirty="0"/>
          </a:p>
          <a:p>
            <a:pPr lvl="1"/>
            <a:r>
              <a:rPr kumimoji="1" lang="en-US" altLang="zh-CN" dirty="0"/>
              <a:t>copy</a:t>
            </a:r>
            <a:r>
              <a:rPr kumimoji="1" lang="zh-CN" altLang="en-US" dirty="0"/>
              <a:t> </a:t>
            </a:r>
            <a:r>
              <a:rPr kumimoji="1" lang="en-US" altLang="zh-CN" dirty="0" err="1"/>
              <a:t>a.cpp</a:t>
            </a:r>
            <a:r>
              <a:rPr kumimoji="1" lang="zh-CN" altLang="en-US" dirty="0"/>
              <a:t> </a:t>
            </a:r>
            <a:r>
              <a:rPr kumimoji="1" lang="en-US" altLang="zh-CN" dirty="0"/>
              <a:t>OOP2021\</a:t>
            </a:r>
            <a:r>
              <a:rPr kumimoji="1" lang="zh-CN" altLang="en-US" dirty="0"/>
              <a:t> </a:t>
            </a:r>
            <a:r>
              <a:rPr kumimoji="1" lang="en-US" altLang="zh-CN" dirty="0"/>
              <a:t>(Win)</a:t>
            </a:r>
            <a:endParaRPr kumimoji="1" lang="en-US" altLang="zh-CN" dirty="0"/>
          </a:p>
          <a:p>
            <a:pPr lvl="1"/>
            <a:r>
              <a:rPr kumimoji="1" lang="en-US" altLang="zh-CN" dirty="0" err="1"/>
              <a:t>cp</a:t>
            </a:r>
            <a:r>
              <a:rPr kumimoji="1" lang="zh-CN" altLang="en-US" dirty="0"/>
              <a:t> </a:t>
            </a:r>
            <a:r>
              <a:rPr kumimoji="1" lang="en-US" altLang="zh-CN" dirty="0" err="1"/>
              <a:t>a.cpp</a:t>
            </a:r>
            <a:r>
              <a:rPr kumimoji="1" lang="zh-CN" altLang="en-US" dirty="0"/>
              <a:t> </a:t>
            </a:r>
            <a:r>
              <a:rPr kumimoji="1" lang="en-US" altLang="zh-CN" dirty="0"/>
              <a:t>OOP2021/</a:t>
            </a:r>
            <a:r>
              <a:rPr kumimoji="1" lang="zh-CN" altLang="en-US" dirty="0"/>
              <a:t> </a:t>
            </a:r>
            <a:r>
              <a:rPr kumimoji="1" lang="en-US" altLang="zh-CN" dirty="0"/>
              <a:t>(Linux/MAC)</a:t>
            </a:r>
            <a:endParaRPr kumimoji="1" lang="en-US" altLang="zh-CN" dirty="0"/>
          </a:p>
          <a:p>
            <a:r>
              <a:rPr kumimoji="1" lang="zh-CN" altLang="en-US" dirty="0"/>
              <a:t>将</a:t>
            </a:r>
            <a:r>
              <a:rPr kumimoji="1" lang="en-US" altLang="zh-CN" dirty="0"/>
              <a:t>a</a:t>
            </a:r>
            <a:r>
              <a:rPr kumimoji="1" lang="zh-CN" altLang="en-US" dirty="0"/>
              <a:t>目录下的所有文件拷贝到</a:t>
            </a:r>
            <a:r>
              <a:rPr kumimoji="1" lang="en-US" altLang="zh-CN" dirty="0"/>
              <a:t>OOP2021</a:t>
            </a:r>
            <a:r>
              <a:rPr kumimoji="1" lang="zh-CN" altLang="en-US" dirty="0"/>
              <a:t>目录</a:t>
            </a:r>
            <a:endParaRPr kumimoji="1" lang="en-US" altLang="zh-CN" dirty="0"/>
          </a:p>
          <a:p>
            <a:pPr lvl="1"/>
            <a:r>
              <a:rPr kumimoji="1" lang="en-US" altLang="zh-CN" dirty="0" err="1"/>
              <a:t>xcopy</a:t>
            </a:r>
            <a:r>
              <a:rPr kumimoji="1" lang="zh-CN" altLang="en-US" dirty="0"/>
              <a:t> </a:t>
            </a:r>
            <a:r>
              <a:rPr kumimoji="1" lang="en-US" altLang="zh-CN" dirty="0"/>
              <a:t>/e</a:t>
            </a:r>
            <a:r>
              <a:rPr kumimoji="1" lang="zh-CN" altLang="en-US" dirty="0"/>
              <a:t> </a:t>
            </a:r>
            <a:r>
              <a:rPr kumimoji="1" lang="en-US" altLang="zh-CN" dirty="0"/>
              <a:t>a</a:t>
            </a:r>
            <a:r>
              <a:rPr kumimoji="1" lang="zh-CN" altLang="en-US" dirty="0"/>
              <a:t> </a:t>
            </a:r>
            <a:r>
              <a:rPr kumimoji="1" lang="en-US" altLang="zh-CN" dirty="0"/>
              <a:t>OOP2021</a:t>
            </a:r>
            <a:r>
              <a:rPr kumimoji="1" lang="zh-CN" altLang="en-US" dirty="0"/>
              <a:t> </a:t>
            </a:r>
            <a:r>
              <a:rPr kumimoji="1" lang="en-US" altLang="zh-CN" dirty="0"/>
              <a:t>(Win)</a:t>
            </a:r>
            <a:endParaRPr kumimoji="1" lang="en-US" altLang="zh-CN" dirty="0"/>
          </a:p>
          <a:p>
            <a:pPr lvl="1"/>
            <a:r>
              <a:rPr kumimoji="1" lang="en-US" altLang="zh-CN" dirty="0"/>
              <a:t>cp –r a OOP2021</a:t>
            </a:r>
            <a:r>
              <a:rPr kumimoji="1" lang="zh-CN" altLang="en-US" dirty="0"/>
              <a:t> </a:t>
            </a:r>
            <a:r>
              <a:rPr kumimoji="1" lang="en-US" altLang="zh-CN" dirty="0"/>
              <a:t>(Linux/MAC)</a:t>
            </a:r>
            <a:endParaRPr kumimoji="1" lang="en-US" altLang="zh-CN" dirty="0"/>
          </a:p>
          <a:p>
            <a:r>
              <a:rPr kumimoji="1" lang="en-US" altLang="zh-CN" dirty="0"/>
              <a:t>OS</a:t>
            </a:r>
            <a:r>
              <a:rPr kumimoji="1" lang="zh-CN" altLang="en-US" dirty="0"/>
              <a:t> </a:t>
            </a:r>
            <a:r>
              <a:rPr kumimoji="1" lang="en-US" altLang="zh-CN" dirty="0"/>
              <a:t>X</a:t>
            </a:r>
            <a:r>
              <a:rPr kumimoji="1" lang="zh-CN" altLang="en-US" dirty="0"/>
              <a:t>上命令提示符与</a:t>
            </a:r>
            <a:r>
              <a:rPr kumimoji="1" lang="en-US" altLang="zh-CN" dirty="0" err="1"/>
              <a:t>Liunx</a:t>
            </a:r>
            <a:r>
              <a:rPr kumimoji="1" lang="zh-CN" altLang="en-US" dirty="0"/>
              <a:t>基本一致</a:t>
            </a:r>
            <a:endParaRPr kumimoji="1" lang="en-US" altLang="zh-CN" dirty="0"/>
          </a:p>
          <a:p>
            <a:r>
              <a:rPr kumimoji="1" lang="en-US" altLang="zh-CN" dirty="0"/>
              <a:t>Windows</a:t>
            </a:r>
            <a:r>
              <a:rPr kumimoji="1" lang="zh-CN" altLang="en-US" dirty="0"/>
              <a:t>上命令提示符与</a:t>
            </a:r>
            <a:r>
              <a:rPr kumimoji="1" lang="en-US" altLang="zh-CN" dirty="0" err="1"/>
              <a:t>Liunx</a:t>
            </a:r>
            <a:r>
              <a:rPr kumimoji="1" lang="zh-CN" altLang="en-US" dirty="0"/>
              <a:t>较为相似</a:t>
            </a:r>
            <a:endParaRPr kumimoji="1" lang="en-US" altLang="zh-CN" dirty="0"/>
          </a:p>
          <a:p>
            <a:r>
              <a:rPr kumimoji="1" lang="zh-CN" altLang="en-US" dirty="0"/>
              <a:t>更多命令提示符用法请大家课后自行学习与练习</a:t>
            </a:r>
            <a:endParaRPr kumimoji="1" lang="en-US" altLang="zh-CN" dirty="0"/>
          </a:p>
          <a:p>
            <a:endParaRPr kumimoji="1" lang="en-US" altLang="zh-CN" dirty="0"/>
          </a:p>
          <a:p>
            <a:pPr lvl="1"/>
            <a:endParaRPr kumimoji="1" lang="en-US" altLang="zh-CN" dirty="0"/>
          </a:p>
          <a:p>
            <a:pPr lvl="1"/>
            <a:endParaRPr kumimoji="1" lang="en-US" altLang="zh-CN" dirty="0"/>
          </a:p>
        </p:txBody>
      </p:sp>
      <p:sp>
        <p:nvSpPr>
          <p:cNvPr id="3" name="灯片编号占位符 2"/>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27384"/>
            <a:ext cx="8964488" cy="1325563"/>
          </a:xfrm>
        </p:spPr>
        <p:txBody>
          <a:bodyPr/>
          <a:lstStyle/>
          <a:p>
            <a:r>
              <a:rPr kumimoji="1" lang="en-US" altLang="zh-CN" sz="3600" dirty="0"/>
              <a:t>Windows</a:t>
            </a:r>
            <a:r>
              <a:rPr kumimoji="1" lang="zh-CN" altLang="en-US" sz="3600" dirty="0"/>
              <a:t> </a:t>
            </a:r>
            <a:r>
              <a:rPr kumimoji="1" lang="en-US" altLang="zh-CN" sz="3600" dirty="0"/>
              <a:t>Subsystem</a:t>
            </a:r>
            <a:r>
              <a:rPr kumimoji="1" lang="zh-CN" altLang="en-US" sz="3600" dirty="0"/>
              <a:t> </a:t>
            </a:r>
            <a:r>
              <a:rPr kumimoji="1" lang="en-US" altLang="zh-CN" sz="3600" dirty="0"/>
              <a:t>for</a:t>
            </a:r>
            <a:r>
              <a:rPr kumimoji="1" lang="zh-CN" altLang="en-US" sz="3600" dirty="0"/>
              <a:t> </a:t>
            </a:r>
            <a:r>
              <a:rPr kumimoji="1" lang="en-US" altLang="zh-CN" sz="3600" dirty="0"/>
              <a:t>Linux</a:t>
            </a:r>
            <a:r>
              <a:rPr kumimoji="1" lang="zh-CN" altLang="en-US" sz="3600" dirty="0"/>
              <a:t> </a:t>
            </a:r>
            <a:r>
              <a:rPr kumimoji="1" lang="en-US" altLang="zh-CN" sz="3600" dirty="0"/>
              <a:t>(WSL)</a:t>
            </a:r>
            <a:endParaRPr kumimoji="1" lang="zh-CN" altLang="en-US" sz="3600" dirty="0"/>
          </a:p>
        </p:txBody>
      </p:sp>
      <p:sp>
        <p:nvSpPr>
          <p:cNvPr id="3" name="内容占位符 2"/>
          <p:cNvSpPr>
            <a:spLocks noGrp="1"/>
          </p:cNvSpPr>
          <p:nvPr>
            <p:ph idx="1"/>
          </p:nvPr>
        </p:nvSpPr>
        <p:spPr>
          <a:xfrm>
            <a:off x="611560" y="980728"/>
            <a:ext cx="8208912" cy="5733256"/>
          </a:xfrm>
        </p:spPr>
        <p:txBody>
          <a:bodyPr/>
          <a:lstStyle/>
          <a:p>
            <a:r>
              <a:rPr kumimoji="1" lang="en-GB" altLang="zh-CN" dirty="0"/>
              <a:t>Windows Subsystem for Linux</a:t>
            </a:r>
            <a:r>
              <a:rPr kumimoji="1" lang="zh-CN" altLang="en-US" dirty="0"/>
              <a:t>（简称</a:t>
            </a:r>
            <a:r>
              <a:rPr kumimoji="1" lang="en-US" altLang="zh-CN" dirty="0"/>
              <a:t>WSL</a:t>
            </a:r>
            <a:r>
              <a:rPr kumimoji="1" lang="zh-CN" altLang="en-US" dirty="0"/>
              <a:t>）</a:t>
            </a:r>
            <a:endParaRPr lang="en-US" altLang="zh-CN" b="0" dirty="0"/>
          </a:p>
          <a:p>
            <a:pPr lvl="1"/>
            <a:r>
              <a:rPr lang="zh-CN" altLang="en-US" b="0" dirty="0"/>
              <a:t>一个为在</a:t>
            </a:r>
            <a:r>
              <a:rPr lang="en-US" altLang="zh-CN" b="0" dirty="0"/>
              <a:t>Windows 10</a:t>
            </a:r>
            <a:r>
              <a:rPr lang="zh-CN" altLang="en-US" b="0" dirty="0"/>
              <a:t>上能够原生运行</a:t>
            </a:r>
            <a:r>
              <a:rPr lang="en-US" altLang="zh-CN" b="0" dirty="0"/>
              <a:t>Linux</a:t>
            </a:r>
            <a:r>
              <a:rPr lang="zh-CN" altLang="en-US" b="0" dirty="0"/>
              <a:t>二进制可执行文件的兼容层。</a:t>
            </a:r>
            <a:endParaRPr lang="en-US" altLang="zh-CN" b="0" dirty="0"/>
          </a:p>
          <a:p>
            <a:r>
              <a:rPr kumimoji="1" lang="zh-CN" altLang="en-US" dirty="0"/>
              <a:t>安装步骤</a:t>
            </a:r>
            <a:endParaRPr kumimoji="1" lang="en-US" altLang="zh-CN" dirty="0"/>
          </a:p>
          <a:p>
            <a:pPr lvl="1"/>
            <a:r>
              <a:rPr lang="zh-CN" altLang="en-US" dirty="0"/>
              <a:t>控制面板</a:t>
            </a:r>
            <a:r>
              <a:rPr lang="en-US" altLang="zh-CN" dirty="0"/>
              <a:t>-&gt;</a:t>
            </a:r>
            <a:r>
              <a:rPr lang="zh-CN" altLang="en-US" dirty="0"/>
              <a:t>应用和功能</a:t>
            </a:r>
            <a:r>
              <a:rPr lang="en-US" altLang="zh-CN" dirty="0"/>
              <a:t>-&gt;</a:t>
            </a:r>
            <a:r>
              <a:rPr lang="zh-CN" altLang="en-US" dirty="0"/>
              <a:t>启用或关闭</a:t>
            </a:r>
            <a:r>
              <a:rPr lang="en-US" altLang="zh-CN" dirty="0"/>
              <a:t>Windows</a:t>
            </a:r>
            <a:r>
              <a:rPr lang="zh-CN" altLang="en-US" dirty="0"/>
              <a:t>功能</a:t>
            </a:r>
            <a:r>
              <a:rPr lang="en-US" altLang="zh-CN" dirty="0"/>
              <a:t>-&gt;</a:t>
            </a:r>
            <a:r>
              <a:rPr lang="zh-CN" altLang="en-US" dirty="0"/>
              <a:t>勾选 “适用于</a:t>
            </a:r>
            <a:r>
              <a:rPr lang="en-US" altLang="zh-CN" dirty="0"/>
              <a:t>Linux</a:t>
            </a:r>
            <a:r>
              <a:rPr lang="zh-CN" altLang="en-US" dirty="0"/>
              <a:t>的</a:t>
            </a:r>
            <a:r>
              <a:rPr lang="en-US" altLang="zh-CN" dirty="0"/>
              <a:t>Windows</a:t>
            </a:r>
            <a:r>
              <a:rPr lang="zh-CN" altLang="en-US" dirty="0"/>
              <a:t>子系统</a:t>
            </a:r>
            <a:r>
              <a:rPr lang="en-US" altLang="zh-CN" dirty="0"/>
              <a:t>”</a:t>
            </a:r>
            <a:endParaRPr lang="en-US" altLang="zh-CN" dirty="0"/>
          </a:p>
          <a:p>
            <a:pPr lvl="1"/>
            <a:r>
              <a:rPr lang="zh-CN" altLang="en-US" dirty="0"/>
              <a:t>重启电脑</a:t>
            </a:r>
            <a:endParaRPr lang="en-US" altLang="zh-CN" dirty="0"/>
          </a:p>
          <a:p>
            <a:pPr lvl="1"/>
            <a:r>
              <a:rPr lang="zh-CN" altLang="en-US" dirty="0"/>
              <a:t>在微软应用商店搜索</a:t>
            </a:r>
            <a:r>
              <a:rPr lang="en-US" altLang="zh-CN" dirty="0"/>
              <a:t>Linux</a:t>
            </a:r>
            <a:r>
              <a:rPr lang="zh-CN" altLang="en-US" dirty="0"/>
              <a:t>，选择适合自己的发行版</a:t>
            </a:r>
            <a:r>
              <a:rPr lang="en-US" altLang="zh-CN" dirty="0"/>
              <a:t>(Ubuntu</a:t>
            </a:r>
            <a:r>
              <a:rPr lang="zh-CN" altLang="en-US" dirty="0"/>
              <a:t> </a:t>
            </a:r>
            <a:r>
              <a:rPr lang="en-US" altLang="zh-CN" dirty="0"/>
              <a:t>18.04</a:t>
            </a:r>
            <a:r>
              <a:rPr lang="zh-CN" altLang="en-US" dirty="0"/>
              <a:t> </a:t>
            </a:r>
            <a:r>
              <a:rPr lang="en-US" altLang="zh-CN" dirty="0"/>
              <a:t>LTS)</a:t>
            </a:r>
            <a:r>
              <a:rPr lang="zh-CN" altLang="en-US" dirty="0"/>
              <a:t>安装</a:t>
            </a:r>
            <a:endParaRPr lang="zh-CN" altLang="en-US" dirty="0"/>
          </a:p>
          <a:p>
            <a:r>
              <a:rPr kumimoji="1" lang="zh-CN" altLang="en-US" dirty="0"/>
              <a:t>启动方式</a:t>
            </a:r>
            <a:endParaRPr kumimoji="1" lang="en-US" altLang="zh-CN" dirty="0"/>
          </a:p>
          <a:p>
            <a:pPr lvl="1"/>
            <a:r>
              <a:rPr kumimoji="1" lang="zh-CN" altLang="en-US" dirty="0"/>
              <a:t>在快捷启动方式中找到</a:t>
            </a:r>
            <a:r>
              <a:rPr kumimoji="1" lang="en-US" altLang="zh-CN" dirty="0"/>
              <a:t>Ubuntu</a:t>
            </a:r>
            <a:r>
              <a:rPr kumimoji="1" lang="zh-CN" altLang="en-US" dirty="0"/>
              <a:t>启动</a:t>
            </a:r>
            <a:endParaRPr kumimoji="1" lang="zh-CN" altLang="en-US" dirty="0"/>
          </a:p>
          <a:p>
            <a:pPr lvl="1"/>
            <a:r>
              <a:rPr kumimoji="1" lang="zh-CN" altLang="en-US" dirty="0"/>
              <a:t>在命令提示符中输入</a:t>
            </a:r>
            <a:r>
              <a:rPr kumimoji="1" lang="en-US" altLang="zh-CN" dirty="0" err="1"/>
              <a:t>wsl</a:t>
            </a:r>
            <a:endParaRPr kumimoji="1" lang="en-US" altLang="zh-CN" dirty="0"/>
          </a:p>
          <a:p>
            <a:r>
              <a:rPr kumimoji="1" lang="zh-CN" altLang="en-US" dirty="0"/>
              <a:t>在</a:t>
            </a:r>
            <a:r>
              <a:rPr kumimoji="1" lang="en-US" altLang="zh-CN" dirty="0"/>
              <a:t>/</a:t>
            </a:r>
            <a:r>
              <a:rPr kumimoji="1" lang="en-US" altLang="zh-CN" dirty="0" err="1"/>
              <a:t>mnt</a:t>
            </a:r>
            <a:r>
              <a:rPr kumimoji="1" lang="zh-CN" altLang="en-US" dirty="0"/>
              <a:t>目录下查看硬盘分区访问本地文件</a:t>
            </a:r>
            <a:r>
              <a:rPr kumimoji="1" lang="en-US" altLang="zh-CN" dirty="0"/>
              <a:t>,</a:t>
            </a:r>
            <a:r>
              <a:rPr kumimoji="1" lang="zh-CN" altLang="en-US" dirty="0"/>
              <a:t> </a:t>
            </a:r>
            <a:r>
              <a:rPr kumimoji="1" lang="en-US" altLang="zh-CN" dirty="0" err="1"/>
              <a:t>c,d,e</a:t>
            </a:r>
            <a:r>
              <a:rPr kumimoji="1" lang="zh-CN" altLang="en-US" dirty="0"/>
              <a:t>文件夹分别表示本地的</a:t>
            </a:r>
            <a:r>
              <a:rPr kumimoji="1" lang="en-US" altLang="zh-CN" dirty="0"/>
              <a:t>C</a:t>
            </a:r>
            <a:r>
              <a:rPr kumimoji="1" lang="zh-CN" altLang="en-US" dirty="0"/>
              <a:t>盘、</a:t>
            </a:r>
            <a:r>
              <a:rPr kumimoji="1" lang="en-US" altLang="zh-CN" dirty="0"/>
              <a:t>D</a:t>
            </a:r>
            <a:r>
              <a:rPr kumimoji="1" lang="zh-CN" altLang="en-US" dirty="0"/>
              <a:t>盘、</a:t>
            </a:r>
            <a:r>
              <a:rPr kumimoji="1" lang="en-US" altLang="zh-CN" dirty="0"/>
              <a:t>E</a:t>
            </a:r>
            <a:r>
              <a:rPr kumimoji="1" lang="zh-CN" altLang="en-US" dirty="0"/>
              <a:t>盘</a:t>
            </a:r>
            <a:endParaRPr kumimoji="1" lang="en-US" altLang="zh-CN" dirty="0"/>
          </a:p>
        </p:txBody>
      </p:sp>
      <p:pic>
        <p:nvPicPr>
          <p:cNvPr id="4" name="图片 3"/>
          <p:cNvPicPr>
            <a:picLocks noChangeAspect="1"/>
          </p:cNvPicPr>
          <p:nvPr/>
        </p:nvPicPr>
        <p:blipFill>
          <a:blip r:embed="rId1"/>
          <a:stretch>
            <a:fillRect/>
          </a:stretch>
        </p:blipFill>
        <p:spPr>
          <a:xfrm>
            <a:off x="6444208" y="4509120"/>
            <a:ext cx="2501900" cy="1168400"/>
          </a:xfrm>
          <a:prstGeom prst="rect">
            <a:avLst/>
          </a:prstGeom>
        </p:spPr>
      </p:pic>
      <p:sp>
        <p:nvSpPr>
          <p:cNvPr id="5" name="灯片编号占位符 4"/>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2"/>
          <p:cNvSpPr txBox="1"/>
          <p:nvPr/>
        </p:nvSpPr>
        <p:spPr bwMode="auto">
          <a:xfrm>
            <a:off x="611560" y="3356991"/>
            <a:ext cx="7351985" cy="352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endParaRPr lang="zh-CN" altLang="en-US" dirty="0"/>
          </a:p>
        </p:txBody>
      </p:sp>
      <p:sp>
        <p:nvSpPr>
          <p:cNvPr id="3" name="内容占位符 2"/>
          <p:cNvSpPr>
            <a:spLocks noGrp="1"/>
          </p:cNvSpPr>
          <p:nvPr>
            <p:ph idx="1"/>
          </p:nvPr>
        </p:nvSpPr>
        <p:spPr>
          <a:xfrm>
            <a:off x="628650" y="1124744"/>
            <a:ext cx="8119814" cy="5256584"/>
          </a:xfrm>
        </p:spPr>
        <p:txBody>
          <a:bodyPr/>
          <a:lstStyle/>
          <a:p>
            <a:r>
              <a:rPr lang="en-US" altLang="zh-CN" dirty="0"/>
              <a:t>Windows</a:t>
            </a:r>
            <a:r>
              <a:rPr lang="zh-CN" altLang="en-US" dirty="0"/>
              <a:t>上编译器</a:t>
            </a:r>
            <a:r>
              <a:rPr lang="zh-CN" altLang="en-US" dirty="0">
                <a:solidFill>
                  <a:srgbClr val="FF0000"/>
                </a:solidFill>
              </a:rPr>
              <a:t>需要自行安装</a:t>
            </a:r>
            <a:endParaRPr lang="en-US" altLang="zh-CN" dirty="0">
              <a:solidFill>
                <a:srgbClr val="FF0000"/>
              </a:solidFill>
            </a:endParaRPr>
          </a:p>
          <a:p>
            <a:pPr lvl="1"/>
            <a:r>
              <a:rPr lang="en-US" altLang="zh-CN" sz="2800" dirty="0"/>
              <a:t>MinGW:</a:t>
            </a:r>
            <a:r>
              <a:rPr lang="zh-CN" altLang="en-US" sz="2800" dirty="0"/>
              <a:t> </a:t>
            </a:r>
            <a:r>
              <a:rPr lang="en-US" altLang="zh-CN" dirty="0"/>
              <a:t>Minimalist GNU For Windows</a:t>
            </a:r>
            <a:r>
              <a:rPr lang="zh-CN" altLang="en-US" dirty="0"/>
              <a:t>，是个精简的</a:t>
            </a:r>
            <a:r>
              <a:rPr lang="en-US" altLang="zh-CN" dirty="0"/>
              <a:t>Windows</a:t>
            </a:r>
            <a:r>
              <a:rPr lang="zh-CN" altLang="en-US" dirty="0"/>
              <a:t>平台</a:t>
            </a:r>
            <a:r>
              <a:rPr lang="en-US" altLang="zh-CN" dirty="0"/>
              <a:t>C/C++</a:t>
            </a:r>
            <a:r>
              <a:rPr lang="zh-CN" altLang="en-US" dirty="0"/>
              <a:t>、</a:t>
            </a:r>
            <a:r>
              <a:rPr lang="en-US" altLang="zh-CN" dirty="0"/>
              <a:t>ADA</a:t>
            </a:r>
            <a:r>
              <a:rPr lang="zh-CN" altLang="en-US" dirty="0"/>
              <a:t>及</a:t>
            </a:r>
            <a:r>
              <a:rPr lang="en-US" altLang="zh-CN" dirty="0"/>
              <a:t>Fortran</a:t>
            </a:r>
            <a:r>
              <a:rPr lang="zh-CN" altLang="en-US" dirty="0"/>
              <a:t>编译器</a:t>
            </a:r>
            <a:endParaRPr lang="en-US" altLang="zh-CN" dirty="0"/>
          </a:p>
          <a:p>
            <a:pPr lvl="1"/>
            <a:r>
              <a:rPr lang="en-US" altLang="zh-CN" sz="2800" dirty="0"/>
              <a:t>TDM-GCC:</a:t>
            </a:r>
            <a:r>
              <a:rPr lang="zh-CN" altLang="en-US" dirty="0"/>
              <a:t> </a:t>
            </a:r>
            <a:r>
              <a:rPr lang="it-IT" altLang="zh-CN" dirty="0"/>
              <a:t>Windows</a:t>
            </a:r>
            <a:r>
              <a:rPr lang="zh-CN" altLang="it-IT" dirty="0"/>
              <a:t>版的编译器套件</a:t>
            </a:r>
            <a:r>
              <a:rPr lang="zh-CN" altLang="en-US" dirty="0"/>
              <a:t>，结合了</a:t>
            </a:r>
            <a:r>
              <a:rPr lang="en-US" altLang="zh-CN" dirty="0"/>
              <a:t>GCC</a:t>
            </a:r>
            <a:r>
              <a:rPr lang="zh-CN" altLang="en-US" dirty="0"/>
              <a:t>工具集中最新的稳定发行版本</a:t>
            </a:r>
            <a:endParaRPr lang="en-US" altLang="zh-CN" dirty="0"/>
          </a:p>
          <a:p>
            <a:pPr lvl="1"/>
            <a:r>
              <a:rPr lang="en-US" altLang="zh-CN" sz="2800" dirty="0"/>
              <a:t>Clang:</a:t>
            </a:r>
            <a:r>
              <a:rPr lang="zh-CN" altLang="en-US" sz="2800" dirty="0"/>
              <a:t> </a:t>
            </a:r>
            <a:r>
              <a:rPr lang="en-US" altLang="zh-CN" dirty="0"/>
              <a:t>Clang</a:t>
            </a:r>
            <a:r>
              <a:rPr lang="zh-CN" altLang="en-US" dirty="0"/>
              <a:t>是一个</a:t>
            </a:r>
            <a:r>
              <a:rPr lang="en-US" altLang="zh-CN" dirty="0"/>
              <a:t>C</a:t>
            </a:r>
            <a:r>
              <a:rPr lang="zh-CN" altLang="en-US" dirty="0"/>
              <a:t>语言、</a:t>
            </a:r>
            <a:r>
              <a:rPr lang="en-US" altLang="zh-CN" dirty="0"/>
              <a:t>C++</a:t>
            </a:r>
            <a:r>
              <a:rPr lang="zh-CN" altLang="en-US" dirty="0"/>
              <a:t>、</a:t>
            </a:r>
            <a:r>
              <a:rPr lang="en-US" altLang="zh-CN" dirty="0"/>
              <a:t>Objective-C</a:t>
            </a:r>
            <a:r>
              <a:rPr lang="zh-CN" altLang="en-US" dirty="0"/>
              <a:t>语言的轻量级编译器。</a:t>
            </a:r>
            <a:endParaRPr lang="en-US" altLang="zh-CN" dirty="0"/>
          </a:p>
          <a:p>
            <a:pPr lvl="1"/>
            <a:r>
              <a:rPr lang="en-US" altLang="zh-CN" dirty="0"/>
              <a:t>MSVC: Visual Studio</a:t>
            </a:r>
            <a:r>
              <a:rPr lang="zh-CN" altLang="en-US" dirty="0"/>
              <a:t>中自带的微软开发的</a:t>
            </a:r>
            <a:r>
              <a:rPr lang="en-US" altLang="zh-CN" dirty="0"/>
              <a:t>C/C++</a:t>
            </a:r>
            <a:r>
              <a:rPr lang="zh-CN" altLang="en-US" dirty="0"/>
              <a:t>语言编译器</a:t>
            </a:r>
            <a:endParaRPr lang="en-US" altLang="zh-CN" dirty="0"/>
          </a:p>
          <a:p>
            <a:pPr defTabSz="914400" eaLnBrk="1" hangingPunct="1"/>
            <a:r>
              <a:rPr lang="en-US" altLang="zh-CN" dirty="0"/>
              <a:t>Linux</a:t>
            </a:r>
            <a:r>
              <a:rPr lang="zh-CN" altLang="en-US" dirty="0"/>
              <a:t>建议使用</a:t>
            </a:r>
            <a:r>
              <a:rPr lang="zh-CN" altLang="en-US" dirty="0">
                <a:solidFill>
                  <a:srgbClr val="FF0000"/>
                </a:solidFill>
              </a:rPr>
              <a:t>自带</a:t>
            </a:r>
            <a:r>
              <a:rPr lang="zh-CN" altLang="en-US" dirty="0"/>
              <a:t>的</a:t>
            </a:r>
            <a:r>
              <a:rPr lang="en-US" altLang="zh-CN" dirty="0"/>
              <a:t>g++</a:t>
            </a:r>
            <a:r>
              <a:rPr lang="zh-CN" altLang="en-US" dirty="0"/>
              <a:t>编译器</a:t>
            </a:r>
            <a:endParaRPr lang="en-US" altLang="zh-CN" dirty="0"/>
          </a:p>
          <a:p>
            <a:pPr lvl="1" defTabSz="914400" eaLnBrk="1" hangingPunct="1"/>
            <a:r>
              <a:rPr lang="en-US" altLang="zh-CN" dirty="0"/>
              <a:t>g++</a:t>
            </a:r>
            <a:r>
              <a:rPr lang="zh-CN" altLang="en-US" dirty="0"/>
              <a:t>编译，加</a:t>
            </a:r>
            <a:r>
              <a:rPr lang="en-US" altLang="zh-CN" dirty="0"/>
              <a:t>-g</a:t>
            </a:r>
            <a:r>
              <a:rPr lang="zh-CN" altLang="en-US" dirty="0"/>
              <a:t>选项编译配合</a:t>
            </a:r>
            <a:r>
              <a:rPr lang="en-US" altLang="zh-CN" dirty="0" err="1"/>
              <a:t>gdb</a:t>
            </a:r>
            <a:r>
              <a:rPr lang="zh-CN" altLang="en-US" dirty="0"/>
              <a:t>进行调试</a:t>
            </a:r>
            <a:endParaRPr lang="en-US" altLang="zh-CN" dirty="0"/>
          </a:p>
          <a:p>
            <a:pPr lvl="1" defTabSz="914400" eaLnBrk="1" hangingPunct="1"/>
            <a:r>
              <a:rPr lang="zh-CN" altLang="en-US" dirty="0"/>
              <a:t>该编译器</a:t>
            </a:r>
            <a:r>
              <a:rPr lang="zh-CN" altLang="en-US" dirty="0"/>
              <a:t>为课程</a:t>
            </a:r>
            <a:r>
              <a:rPr lang="en-US" altLang="zh-CN" dirty="0"/>
              <a:t>OJ</a:t>
            </a:r>
            <a:r>
              <a:rPr lang="zh-CN" altLang="en-US" dirty="0"/>
              <a:t>使用的编译器</a:t>
            </a:r>
            <a:endParaRPr lang="en-US" altLang="zh-CN" dirty="0"/>
          </a:p>
          <a:p>
            <a:pPr defTabSz="914400" eaLnBrk="1" hangingPunct="1"/>
            <a:r>
              <a:rPr lang="en-US" altLang="zh-CN" dirty="0"/>
              <a:t>MAC</a:t>
            </a:r>
            <a:r>
              <a:rPr lang="zh-CN" altLang="en-US" dirty="0"/>
              <a:t>建议使用</a:t>
            </a:r>
            <a:r>
              <a:rPr lang="zh-CN" altLang="en-US" dirty="0">
                <a:solidFill>
                  <a:srgbClr val="FF0000"/>
                </a:solidFill>
              </a:rPr>
              <a:t>自带</a:t>
            </a:r>
            <a:r>
              <a:rPr lang="zh-CN" altLang="en-US" dirty="0"/>
              <a:t>的</a:t>
            </a:r>
            <a:r>
              <a:rPr lang="en-US" altLang="zh-CN" dirty="0"/>
              <a:t>clang++</a:t>
            </a:r>
            <a:endParaRPr lang="en-US" altLang="zh-CN" dirty="0"/>
          </a:p>
          <a:p>
            <a:pPr lvl="1" defTabSz="914400" eaLnBrk="1" hangingPunct="1"/>
            <a:r>
              <a:rPr lang="en-US" altLang="zh-CN" dirty="0"/>
              <a:t>clang++</a:t>
            </a:r>
            <a:r>
              <a:rPr lang="zh-CN" altLang="en-US" dirty="0"/>
              <a:t>编译，加</a:t>
            </a:r>
            <a:r>
              <a:rPr lang="en-US" altLang="zh-CN" dirty="0"/>
              <a:t>-g</a:t>
            </a:r>
            <a:r>
              <a:rPr lang="zh-CN" altLang="en-US" dirty="0"/>
              <a:t>选项编译配合</a:t>
            </a:r>
            <a:r>
              <a:rPr lang="en-US" altLang="zh-CN" dirty="0" err="1"/>
              <a:t>lldb</a:t>
            </a:r>
            <a:r>
              <a:rPr lang="zh-CN" altLang="en-US" dirty="0"/>
              <a:t>进行调试</a:t>
            </a:r>
            <a:endParaRPr lang="en-US" altLang="zh-CN" dirty="0"/>
          </a:p>
          <a:p>
            <a:endParaRPr lang="en-US" altLang="zh-CN" dirty="0"/>
          </a:p>
          <a:p>
            <a:pPr lvl="1"/>
            <a:endParaRPr lang="en-US" altLang="zh-CN" sz="2800" dirty="0"/>
          </a:p>
          <a:p>
            <a:endParaRPr lang="en-US" altLang="zh-CN" sz="3200" dirty="0"/>
          </a:p>
          <a:p>
            <a:endParaRPr lang="en-US" altLang="zh-CN" sz="3200" dirty="0"/>
          </a:p>
          <a:p>
            <a:endParaRPr lang="zh-CN" altLang="en-US" sz="3200" dirty="0"/>
          </a:p>
        </p:txBody>
      </p:sp>
      <p:sp>
        <p:nvSpPr>
          <p:cNvPr id="2" name="标题 1"/>
          <p:cNvSpPr>
            <a:spLocks noGrp="1"/>
          </p:cNvSpPr>
          <p:nvPr>
            <p:ph type="title"/>
          </p:nvPr>
        </p:nvSpPr>
        <p:spPr/>
        <p:txBody>
          <a:bodyPr/>
          <a:lstStyle/>
          <a:p>
            <a:r>
              <a:rPr lang="zh-CN" altLang="en-US" dirty="0"/>
              <a:t>了解主流编译器</a:t>
            </a:r>
            <a:endParaRPr lang="zh-CN" altLang="en-US" dirty="0"/>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 name="灯片编号占位符 3"/>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2"/>
          <p:cNvSpPr txBox="1"/>
          <p:nvPr/>
        </p:nvSpPr>
        <p:spPr bwMode="auto">
          <a:xfrm>
            <a:off x="611560" y="3356991"/>
            <a:ext cx="7351985" cy="352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endParaRPr lang="zh-CN" altLang="en-US" dirty="0"/>
          </a:p>
        </p:txBody>
      </p:sp>
      <p:sp>
        <p:nvSpPr>
          <p:cNvPr id="3" name="内容占位符 2"/>
          <p:cNvSpPr>
            <a:spLocks noGrp="1"/>
          </p:cNvSpPr>
          <p:nvPr>
            <p:ph idx="1"/>
          </p:nvPr>
        </p:nvSpPr>
        <p:spPr>
          <a:xfrm>
            <a:off x="628650" y="1052736"/>
            <a:ext cx="8119814" cy="5832648"/>
          </a:xfrm>
        </p:spPr>
        <p:txBody>
          <a:bodyPr/>
          <a:lstStyle/>
          <a:p>
            <a:pPr lvl="1"/>
            <a:endParaRPr lang="en-US" altLang="zh-CN" sz="2800" dirty="0"/>
          </a:p>
          <a:p>
            <a:endParaRPr lang="en-US" altLang="zh-CN" sz="3200" dirty="0"/>
          </a:p>
          <a:p>
            <a:endParaRPr lang="en-US" altLang="zh-CN" sz="3200" dirty="0"/>
          </a:p>
          <a:p>
            <a:endParaRPr lang="zh-CN" altLang="en-US" sz="3200" dirty="0"/>
          </a:p>
        </p:txBody>
      </p:sp>
      <p:sp>
        <p:nvSpPr>
          <p:cNvPr id="2" name="标题 1"/>
          <p:cNvSpPr>
            <a:spLocks noGrp="1"/>
          </p:cNvSpPr>
          <p:nvPr>
            <p:ph type="title"/>
          </p:nvPr>
        </p:nvSpPr>
        <p:spPr/>
        <p:txBody>
          <a:bodyPr/>
          <a:lstStyle/>
          <a:p>
            <a:r>
              <a:rPr lang="zh-CN" altLang="en-US" dirty="0"/>
              <a:t>了解主流编译器</a:t>
            </a:r>
            <a:endParaRPr lang="zh-CN" altLang="en-US" dirty="0"/>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 name="内容占位符 2"/>
          <p:cNvSpPr txBox="1"/>
          <p:nvPr/>
        </p:nvSpPr>
        <p:spPr bwMode="auto">
          <a:xfrm>
            <a:off x="628650" y="1124744"/>
            <a:ext cx="7784033" cy="547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r>
              <a:rPr lang="en-US" altLang="zh-CN" dirty="0"/>
              <a:t>Windows</a:t>
            </a:r>
            <a:r>
              <a:rPr lang="zh-CN" altLang="en-US" dirty="0"/>
              <a:t>上如何安装编译器</a:t>
            </a:r>
            <a:endParaRPr lang="en-US" altLang="zh-CN" dirty="0"/>
          </a:p>
          <a:p>
            <a:pPr lvl="1" defTabSz="914400" eaLnBrk="1" hangingPunct="1"/>
            <a:r>
              <a:rPr lang="zh-CN" altLang="en-US" dirty="0"/>
              <a:t>一般</a:t>
            </a:r>
            <a:r>
              <a:rPr lang="en-US" altLang="zh-CN" dirty="0"/>
              <a:t>DEV-C++</a:t>
            </a:r>
            <a:r>
              <a:rPr lang="zh-CN" altLang="en-US" dirty="0"/>
              <a:t>安装会附带</a:t>
            </a:r>
            <a:r>
              <a:rPr lang="en-US" altLang="zh-CN" dirty="0"/>
              <a:t>MinGW/TDM-GCC</a:t>
            </a:r>
            <a:r>
              <a:rPr lang="zh-CN" altLang="en-US" dirty="0"/>
              <a:t>，可以直接使用</a:t>
            </a:r>
            <a:r>
              <a:rPr lang="en-US" altLang="zh-CN" dirty="0"/>
              <a:t>DEV-C++</a:t>
            </a:r>
            <a:r>
              <a:rPr lang="zh-CN" altLang="en-US" dirty="0"/>
              <a:t>中自带的编译器</a:t>
            </a:r>
            <a:endParaRPr lang="en-US" altLang="zh-CN" dirty="0"/>
          </a:p>
          <a:p>
            <a:pPr defTabSz="914400" eaLnBrk="1" hangingPunct="1"/>
            <a:r>
              <a:rPr lang="zh-CN" altLang="en-US" dirty="0"/>
              <a:t>也可单独到官网下载安装编译器</a:t>
            </a:r>
            <a:endParaRPr lang="en-US" altLang="zh-CN" dirty="0"/>
          </a:p>
          <a:p>
            <a:pPr lvl="1" defTabSz="914400" eaLnBrk="1" hangingPunct="1"/>
            <a:r>
              <a:rPr lang="zh-CN" altLang="en-US" dirty="0"/>
              <a:t>登录</a:t>
            </a:r>
            <a:r>
              <a:rPr lang="en-GB" altLang="zh-CN" dirty="0">
                <a:hlinkClick r:id="rId1"/>
              </a:rPr>
              <a:t>http://www.mingw.org/</a:t>
            </a:r>
            <a:endParaRPr lang="en-GB" altLang="zh-CN" dirty="0"/>
          </a:p>
          <a:p>
            <a:pPr lvl="1" defTabSz="914400" eaLnBrk="1" hangingPunct="1"/>
            <a:r>
              <a:rPr lang="zh-CN" altLang="en-GB" dirty="0"/>
              <a:t>点击</a:t>
            </a:r>
            <a:r>
              <a:rPr lang="zh-CN" altLang="en-US" dirty="0"/>
              <a:t>网页右上角 </a:t>
            </a:r>
            <a:r>
              <a:rPr lang="en-US" altLang="zh-CN" dirty="0"/>
              <a:t>Downloads</a:t>
            </a:r>
            <a:endParaRPr lang="en-US" altLang="zh-CN" dirty="0"/>
          </a:p>
          <a:p>
            <a:pPr marL="457200" lvl="1" indent="0" defTabSz="914400" eaLnBrk="1" hangingPunct="1">
              <a:buNone/>
            </a:pPr>
            <a:endParaRPr lang="en-US" altLang="zh-CN" dirty="0"/>
          </a:p>
          <a:p>
            <a:pPr lvl="1" defTabSz="914400" eaLnBrk="1" hangingPunct="1"/>
            <a:r>
              <a:rPr lang="zh-CN" altLang="en-US" dirty="0"/>
              <a:t>点击下载安装软件</a:t>
            </a:r>
            <a:endParaRPr lang="en-US" altLang="zh-CN" dirty="0"/>
          </a:p>
          <a:p>
            <a:pPr lvl="1" defTabSz="914400" eaLnBrk="1" hangingPunct="1"/>
            <a:endParaRPr lang="en-US" altLang="zh-CN" dirty="0"/>
          </a:p>
          <a:p>
            <a:pPr lvl="1" defTabSz="914400" eaLnBrk="1" hangingPunct="1"/>
            <a:r>
              <a:rPr lang="zh-CN" altLang="en-US" dirty="0"/>
              <a:t>打开安装软件，点击安装、继续</a:t>
            </a:r>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marL="457200" lvl="1" indent="0" defTabSz="914400" eaLnBrk="1" hangingPunct="1">
              <a:buNone/>
            </a:pPr>
            <a:endParaRPr lang="en-GB"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b="91737"/>
          <a:stretch>
            <a:fillRect/>
          </a:stretch>
        </p:blipFill>
        <p:spPr>
          <a:xfrm>
            <a:off x="1160640" y="3717032"/>
            <a:ext cx="7269133" cy="409492"/>
          </a:xfrm>
          <a:prstGeom prst="rect">
            <a:avLst/>
          </a:prstGeom>
        </p:spPr>
      </p:pic>
      <p:sp>
        <p:nvSpPr>
          <p:cNvPr id="7" name="矩形 6"/>
          <p:cNvSpPr/>
          <p:nvPr/>
        </p:nvSpPr>
        <p:spPr>
          <a:xfrm>
            <a:off x="3851920" y="3789040"/>
            <a:ext cx="936104" cy="3174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t="93408" r="19504"/>
          <a:stretch>
            <a:fillRect/>
          </a:stretch>
        </p:blipFill>
        <p:spPr>
          <a:xfrm>
            <a:off x="1106224" y="4498552"/>
            <a:ext cx="7293921" cy="452082"/>
          </a:xfrm>
          <a:prstGeom prst="rect">
            <a:avLst/>
          </a:prstGeom>
        </p:spPr>
      </p:pic>
      <p:sp>
        <p:nvSpPr>
          <p:cNvPr id="12" name="矩形 11"/>
          <p:cNvSpPr/>
          <p:nvPr/>
        </p:nvSpPr>
        <p:spPr>
          <a:xfrm>
            <a:off x="1116455" y="4565867"/>
            <a:ext cx="936104" cy="3174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1" name="图片 10"/>
          <p:cNvPicPr>
            <a:picLocks noChangeAspect="1"/>
          </p:cNvPicPr>
          <p:nvPr/>
        </p:nvPicPr>
        <p:blipFill rotWithShape="1">
          <a:blip r:embed="rId4">
            <a:extLst>
              <a:ext uri="{28A0092B-C50C-407E-A947-70E740481C1C}">
                <a14:useLocalDpi xmlns:a14="http://schemas.microsoft.com/office/drawing/2010/main" val="0"/>
              </a:ext>
            </a:extLst>
          </a:blip>
          <a:srcRect l="3681" t="89899" b="2751"/>
          <a:stretch>
            <a:fillRect/>
          </a:stretch>
        </p:blipFill>
        <p:spPr>
          <a:xfrm>
            <a:off x="1106224" y="5343564"/>
            <a:ext cx="6502334" cy="504056"/>
          </a:xfrm>
          <a:prstGeom prst="rect">
            <a:avLst/>
          </a:prstGeom>
        </p:spPr>
      </p:pic>
      <p:sp>
        <p:nvSpPr>
          <p:cNvPr id="15" name="矩形 14"/>
          <p:cNvSpPr/>
          <p:nvPr/>
        </p:nvSpPr>
        <p:spPr>
          <a:xfrm>
            <a:off x="5940152" y="5369824"/>
            <a:ext cx="1512168" cy="3634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灯片编号占位符 3"/>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2"/>
          <p:cNvSpPr txBox="1"/>
          <p:nvPr/>
        </p:nvSpPr>
        <p:spPr bwMode="auto">
          <a:xfrm>
            <a:off x="611560" y="3356991"/>
            <a:ext cx="7351985" cy="352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endParaRPr lang="zh-CN" altLang="en-US" dirty="0"/>
          </a:p>
        </p:txBody>
      </p:sp>
      <p:sp>
        <p:nvSpPr>
          <p:cNvPr id="3" name="内容占位符 2"/>
          <p:cNvSpPr>
            <a:spLocks noGrp="1"/>
          </p:cNvSpPr>
          <p:nvPr>
            <p:ph idx="1"/>
          </p:nvPr>
        </p:nvSpPr>
        <p:spPr>
          <a:xfrm>
            <a:off x="628650" y="1052736"/>
            <a:ext cx="8119814" cy="5832648"/>
          </a:xfrm>
        </p:spPr>
        <p:txBody>
          <a:bodyPr/>
          <a:lstStyle/>
          <a:p>
            <a:pPr lvl="1"/>
            <a:endParaRPr lang="en-US" altLang="zh-CN" sz="2800" dirty="0"/>
          </a:p>
          <a:p>
            <a:endParaRPr lang="en-US" altLang="zh-CN" sz="3200" dirty="0"/>
          </a:p>
          <a:p>
            <a:endParaRPr lang="en-US" altLang="zh-CN" sz="3200" dirty="0"/>
          </a:p>
          <a:p>
            <a:endParaRPr lang="zh-CN" altLang="en-US" sz="3200" dirty="0"/>
          </a:p>
        </p:txBody>
      </p:sp>
      <p:sp>
        <p:nvSpPr>
          <p:cNvPr id="2" name="标题 1"/>
          <p:cNvSpPr>
            <a:spLocks noGrp="1"/>
          </p:cNvSpPr>
          <p:nvPr>
            <p:ph type="title"/>
          </p:nvPr>
        </p:nvSpPr>
        <p:spPr/>
        <p:txBody>
          <a:bodyPr/>
          <a:lstStyle/>
          <a:p>
            <a:r>
              <a:rPr lang="zh-CN" altLang="en-US" dirty="0"/>
              <a:t>了解主流编译器</a:t>
            </a:r>
            <a:endParaRPr lang="zh-CN" altLang="en-US" dirty="0"/>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 name="内容占位符 2"/>
          <p:cNvSpPr txBox="1"/>
          <p:nvPr/>
        </p:nvSpPr>
        <p:spPr bwMode="auto">
          <a:xfrm>
            <a:off x="628650" y="1268760"/>
            <a:ext cx="7784033" cy="547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r>
              <a:rPr lang="zh-CN" altLang="en-US" dirty="0"/>
              <a:t>也可单独到官网下载安装编译器</a:t>
            </a:r>
            <a:endParaRPr lang="en-US" altLang="zh-CN" dirty="0"/>
          </a:p>
          <a:p>
            <a:pPr lvl="1" defTabSz="914400" eaLnBrk="1" hangingPunct="1"/>
            <a:r>
              <a:rPr lang="zh-CN" altLang="en-US" dirty="0"/>
              <a:t>把</a:t>
            </a:r>
            <a:r>
              <a:rPr lang="en-US" altLang="zh-CN" dirty="0"/>
              <a:t>Basic</a:t>
            </a:r>
            <a:r>
              <a:rPr lang="zh-CN" altLang="en-US" dirty="0"/>
              <a:t> </a:t>
            </a:r>
            <a:r>
              <a:rPr lang="en-US" altLang="zh-CN" dirty="0"/>
              <a:t>Setup</a:t>
            </a:r>
            <a:r>
              <a:rPr lang="zh-CN" altLang="en-US" dirty="0"/>
              <a:t>都点满，点击</a:t>
            </a:r>
            <a:r>
              <a:rPr lang="en-US" altLang="zh-CN" dirty="0"/>
              <a:t>Apply</a:t>
            </a:r>
            <a:r>
              <a:rPr lang="zh-CN" altLang="en-US" dirty="0"/>
              <a:t> </a:t>
            </a:r>
            <a:r>
              <a:rPr lang="en-US" altLang="zh-CN" dirty="0"/>
              <a:t>Changes</a:t>
            </a:r>
            <a:r>
              <a:rPr lang="zh-CN" altLang="en-US" dirty="0"/>
              <a:t>安装</a:t>
            </a:r>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marL="457200" lvl="1" indent="0" defTabSz="914400" eaLnBrk="1" hangingPunct="1">
              <a:buNone/>
            </a:pPr>
            <a:endParaRPr lang="en-GB"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p:txBody>
      </p:sp>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02705" y="2212887"/>
            <a:ext cx="7353300" cy="2908300"/>
          </a:xfrm>
          <a:prstGeom prst="rect">
            <a:avLst/>
          </a:prstGeom>
        </p:spPr>
      </p:pic>
      <p:sp>
        <p:nvSpPr>
          <p:cNvPr id="4" name="灯片编号占位符 3"/>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2"/>
          <p:cNvSpPr txBox="1"/>
          <p:nvPr/>
        </p:nvSpPr>
        <p:spPr bwMode="auto">
          <a:xfrm>
            <a:off x="611560" y="3356991"/>
            <a:ext cx="7351985" cy="352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endParaRPr lang="zh-CN" altLang="en-US" dirty="0"/>
          </a:p>
        </p:txBody>
      </p:sp>
      <p:sp>
        <p:nvSpPr>
          <p:cNvPr id="3" name="内容占位符 2"/>
          <p:cNvSpPr>
            <a:spLocks noGrp="1"/>
          </p:cNvSpPr>
          <p:nvPr>
            <p:ph idx="1"/>
          </p:nvPr>
        </p:nvSpPr>
        <p:spPr>
          <a:xfrm>
            <a:off x="628650" y="1052736"/>
            <a:ext cx="8119814" cy="5832648"/>
          </a:xfrm>
        </p:spPr>
        <p:txBody>
          <a:bodyPr/>
          <a:lstStyle/>
          <a:p>
            <a:pPr lvl="1"/>
            <a:endParaRPr lang="en-US" altLang="zh-CN" sz="2800" dirty="0"/>
          </a:p>
          <a:p>
            <a:endParaRPr lang="en-US" altLang="zh-CN" sz="3200" dirty="0"/>
          </a:p>
          <a:p>
            <a:endParaRPr lang="en-US" altLang="zh-CN" sz="3200" dirty="0"/>
          </a:p>
          <a:p>
            <a:endParaRPr lang="zh-CN" altLang="en-US" sz="3200" dirty="0"/>
          </a:p>
        </p:txBody>
      </p:sp>
      <p:sp>
        <p:nvSpPr>
          <p:cNvPr id="2" name="标题 1"/>
          <p:cNvSpPr>
            <a:spLocks noGrp="1"/>
          </p:cNvSpPr>
          <p:nvPr>
            <p:ph type="title"/>
          </p:nvPr>
        </p:nvSpPr>
        <p:spPr/>
        <p:txBody>
          <a:bodyPr/>
          <a:lstStyle/>
          <a:p>
            <a:r>
              <a:rPr lang="zh-CN" altLang="en-US" dirty="0"/>
              <a:t>了解主流编译器</a:t>
            </a:r>
            <a:endParaRPr lang="zh-CN" altLang="en-US" dirty="0"/>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 name="内容占位符 2"/>
          <p:cNvSpPr txBox="1"/>
          <p:nvPr/>
        </p:nvSpPr>
        <p:spPr bwMode="auto">
          <a:xfrm>
            <a:off x="628650" y="1268760"/>
            <a:ext cx="7784033" cy="547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r>
              <a:rPr lang="zh-CN" altLang="en-US" dirty="0"/>
              <a:t>也可单独到官网下载安装编译器</a:t>
            </a:r>
            <a:endParaRPr lang="en-US" altLang="zh-CN" dirty="0"/>
          </a:p>
          <a:p>
            <a:pPr lvl="1" defTabSz="914400" eaLnBrk="1" hangingPunct="1"/>
            <a:r>
              <a:rPr lang="zh-CN" altLang="en-US" dirty="0"/>
              <a:t>点击</a:t>
            </a:r>
            <a:r>
              <a:rPr lang="en-US" altLang="zh-CN" dirty="0"/>
              <a:t>Apply</a:t>
            </a:r>
            <a:r>
              <a:rPr lang="zh-CN" altLang="en-US" dirty="0"/>
              <a:t>确认安装，中途报错点击确定跳过即可</a:t>
            </a:r>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marL="457200" lvl="1" indent="0" defTabSz="914400" eaLnBrk="1" hangingPunct="1">
              <a:buNone/>
            </a:pPr>
            <a:endParaRPr lang="en-GB"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p:txBody>
      </p:sp>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b="45225"/>
          <a:stretch>
            <a:fillRect/>
          </a:stretch>
        </p:blipFill>
        <p:spPr>
          <a:xfrm>
            <a:off x="1187623" y="2230847"/>
            <a:ext cx="6215484" cy="2252288"/>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0310" y="4696238"/>
            <a:ext cx="6232797" cy="1974150"/>
          </a:xfrm>
          <a:prstGeom prst="rect">
            <a:avLst/>
          </a:prstGeom>
        </p:spPr>
      </p:pic>
      <p:sp>
        <p:nvSpPr>
          <p:cNvPr id="4" name="灯片编号占位符 3"/>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914400" y="635000"/>
            <a:ext cx="7315200" cy="2143125"/>
          </a:xfrm>
          <a:prstGeom prst="rect">
            <a:avLst/>
          </a:prstGeom>
          <a:noFill/>
        </p:spPr>
        <p:txBody>
          <a:bodyPr vert="horz" wrap="square" rtlCol="0" anchor="ctr" anchorCtr="0">
            <a:noAutofit/>
          </a:bodyPr>
          <a:lstStyle/>
          <a:p>
            <a:r>
              <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什么是面向对象的编程</a:t>
            </a:r>
            <a:endPar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文本框 5"/>
          <p:cNvSpPr txBox="1"/>
          <p:nvPr>
            <p:custDataLst>
              <p:tags r:id="rId2"/>
            </p:custDataLst>
          </p:nvPr>
        </p:nvSpPr>
        <p:spPr>
          <a:xfrm>
            <a:off x="1828800" y="2786063"/>
            <a:ext cx="6400800" cy="642938"/>
          </a:xfrm>
          <a:prstGeom prst="rect">
            <a:avLst/>
          </a:prstGeom>
          <a:noFill/>
        </p:spPr>
        <p:txBody>
          <a:bodyPr vert="horz" wrap="none" rtlCol="0" anchor="ctr" anchorCtr="0">
            <a:noAutofit/>
          </a:bodyPr>
          <a:lstStyle/>
          <a:p>
            <a:r>
              <a:rPr lang="zh-CN" altLang="en-US" sz="2800" dirty="0">
                <a:latin typeface="华文楷体" panose="02010600040101010101" pitchFamily="2" charset="-122"/>
                <a:ea typeface="华文楷体" panose="02010600040101010101" pitchFamily="2" charset="-122"/>
                <a:cs typeface="华文楷体" panose="02010600040101010101" pitchFamily="2" charset="-122"/>
              </a:rPr>
              <a:t>是一门很虐的编程课。</a:t>
            </a:r>
            <a:endParaRPr lang="zh-CN" altLang="en-US" sz="2800" dirty="0">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7" name="文本框 6"/>
          <p:cNvSpPr txBox="1"/>
          <p:nvPr>
            <p:custDataLst>
              <p:tags r:id="rId3"/>
            </p:custDataLst>
          </p:nvPr>
        </p:nvSpPr>
        <p:spPr>
          <a:xfrm>
            <a:off x="1828800" y="3643313"/>
            <a:ext cx="6400800" cy="642938"/>
          </a:xfrm>
          <a:prstGeom prst="rect">
            <a:avLst/>
          </a:prstGeom>
          <a:noFill/>
        </p:spPr>
        <p:txBody>
          <a:bodyPr vert="horz" wrap="none" rtlCol="0" anchor="ctr" anchorCtr="0">
            <a:noAutofit/>
          </a:bodyPr>
          <a:lstStyle/>
          <a:p>
            <a:r>
              <a:rPr lang="zh-CN" altLang="en-US" sz="2800" dirty="0">
                <a:latin typeface="华文楷体" panose="02010600040101010101" pitchFamily="2" charset="-122"/>
                <a:ea typeface="华文楷体" panose="02010600040101010101" pitchFamily="2" charset="-122"/>
                <a:cs typeface="华文楷体" panose="02010600040101010101" pitchFamily="2" charset="-122"/>
              </a:rPr>
              <a:t>建立模型体现抽象思维。</a:t>
            </a:r>
            <a:endParaRPr lang="zh-CN" altLang="en-US" sz="2800" dirty="0">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8" name="文本框 7"/>
          <p:cNvSpPr txBox="1"/>
          <p:nvPr>
            <p:custDataLst>
              <p:tags r:id="rId4"/>
            </p:custDataLst>
          </p:nvPr>
        </p:nvSpPr>
        <p:spPr>
          <a:xfrm>
            <a:off x="1828800" y="4500563"/>
            <a:ext cx="6400800" cy="642938"/>
          </a:xfrm>
          <a:prstGeom prst="rect">
            <a:avLst/>
          </a:prstGeom>
          <a:noFill/>
        </p:spPr>
        <p:txBody>
          <a:bodyPr vert="horz" wrap="none" rtlCol="0" anchor="ctr" anchorCtr="0">
            <a:noAutofit/>
          </a:bodyPr>
          <a:lstStyle/>
          <a:p>
            <a:r>
              <a:rPr lang="zh-CN" altLang="en-US" sz="2800" dirty="0">
                <a:latin typeface="华文楷体" panose="02010600040101010101" pitchFamily="2" charset="-122"/>
                <a:ea typeface="华文楷体" panose="02010600040101010101" pitchFamily="2" charset="-122"/>
                <a:cs typeface="华文楷体" panose="02010600040101010101" pitchFamily="2" charset="-122"/>
              </a:rPr>
              <a:t>把所有代码都封装在类里。</a:t>
            </a:r>
            <a:endParaRPr lang="zh-CN" altLang="en-US" sz="2800" dirty="0">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9" name="文本框 8"/>
          <p:cNvSpPr txBox="1"/>
          <p:nvPr>
            <p:custDataLst>
              <p:tags r:id="rId5"/>
            </p:custDataLst>
          </p:nvPr>
        </p:nvSpPr>
        <p:spPr>
          <a:xfrm>
            <a:off x="1828800" y="5357813"/>
            <a:ext cx="6400800" cy="642938"/>
          </a:xfrm>
          <a:prstGeom prst="rect">
            <a:avLst/>
          </a:prstGeom>
          <a:noFill/>
        </p:spPr>
        <p:txBody>
          <a:bodyPr vert="horz" wrap="none" rtlCol="0" anchor="ctr" anchorCtr="0">
            <a:noAutofit/>
          </a:bodyPr>
          <a:lstStyle/>
          <a:p>
            <a:r>
              <a:rPr lang="zh-CN" altLang="en-US" sz="2800" dirty="0">
                <a:latin typeface="华文楷体" panose="02010600040101010101" pitchFamily="2" charset="-122"/>
                <a:ea typeface="华文楷体" panose="02010600040101010101" pitchFamily="2" charset="-122"/>
                <a:cs typeface="华文楷体" panose="02010600040101010101" pitchFamily="2" charset="-122"/>
              </a:rPr>
              <a:t>与对象一起协作编程。</a:t>
            </a:r>
            <a:r>
              <a:rPr lang="en-US" altLang="zh-CN" sz="2800" dirty="0">
                <a:latin typeface="华文楷体" panose="02010600040101010101" pitchFamily="2" charset="-122"/>
                <a:ea typeface="华文楷体" panose="02010600040101010101" pitchFamily="2" charset="-122"/>
                <a:cs typeface="华文楷体" panose="02010600040101010101" pitchFamily="2" charset="-122"/>
                <a:sym typeface="Wingdings" panose="05000000000000000000" pitchFamily="2" charset="2"/>
              </a:rPr>
              <a:t></a:t>
            </a:r>
            <a:endParaRPr lang="zh-CN" altLang="en-US" sz="2800" dirty="0">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10" name="椭圆 9"/>
          <p:cNvSpPr>
            <a:spLocks noChangeAspect="1"/>
          </p:cNvSpPr>
          <p:nvPr>
            <p:custDataLst>
              <p:tags r:id="rId6"/>
            </p:custDataLst>
          </p:nvPr>
        </p:nvSpPr>
        <p:spPr>
          <a:xfrm>
            <a:off x="1114425" y="28503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a:spLocks noChangeAspect="1"/>
          </p:cNvSpPr>
          <p:nvPr>
            <p:custDataLst>
              <p:tags r:id="rId7"/>
            </p:custDataLst>
          </p:nvPr>
        </p:nvSpPr>
        <p:spPr>
          <a:xfrm>
            <a:off x="1114425" y="3707606"/>
            <a:ext cx="514350" cy="514350"/>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椭圆 11"/>
          <p:cNvSpPr>
            <a:spLocks noChangeAspect="1"/>
          </p:cNvSpPr>
          <p:nvPr>
            <p:custDataLst>
              <p:tags r:id="rId8"/>
            </p:custDataLst>
          </p:nvPr>
        </p:nvSpPr>
        <p:spPr>
          <a:xfrm>
            <a:off x="1114425" y="456485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椭圆 12"/>
          <p:cNvSpPr>
            <a:spLocks noChangeAspect="1"/>
          </p:cNvSpPr>
          <p:nvPr>
            <p:custDataLst>
              <p:tags r:id="rId9"/>
            </p:custDataLst>
          </p:nvPr>
        </p:nvSpPr>
        <p:spPr>
          <a:xfrm>
            <a:off x="1114425" y="5422106"/>
            <a:ext cx="514350" cy="514350"/>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圆角矩形 13"/>
          <p:cNvSpPr/>
          <p:nvPr>
            <p:custDataLst>
              <p:tags r:id="rId10"/>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C34C3BD7-260C-4BC9-9C17-940D7F59C4D1}" type="slidenum">
              <a:rPr lang="en-US" altLang="zh-CN" smtClean="0"/>
            </a:fld>
            <a:endParaRPr lang="en-US" altLang="zh-CN"/>
          </a:p>
        </p:txBody>
      </p:sp>
      <p:grpSp>
        <p:nvGrpSpPr>
          <p:cNvPr id="19" name="组合 18"/>
          <p:cNvGrpSpPr/>
          <p:nvPr>
            <p:custDataLst>
              <p:tags r:id="rId11"/>
            </p:custDataLst>
          </p:nvPr>
        </p:nvGrpSpPr>
        <p:grpSpPr>
          <a:xfrm>
            <a:off x="0" y="0"/>
            <a:ext cx="9144000" cy="635000"/>
            <a:chOff x="0" y="0"/>
            <a:chExt cx="9144000" cy="635000"/>
          </a:xfrm>
        </p:grpSpPr>
        <p:sp>
          <p:nvSpPr>
            <p:cNvPr id="15" name="TitleBackground"/>
            <p:cNvSpPr/>
            <p:nvPr>
              <p:custDataLst>
                <p:tags r:id="rId12"/>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单选题</a:t>
              </a:r>
              <a:endPar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TipText"/>
            <p:cNvSpPr txBox="1"/>
            <p:nvPr>
              <p:custDataLst>
                <p:tags r:id="rId15"/>
              </p:custDataLst>
            </p:nvPr>
          </p:nvSpPr>
          <p:spPr>
            <a:xfrm>
              <a:off x="1525905" y="109220"/>
              <a:ext cx="2286000" cy="508000"/>
            </a:xfrm>
            <a:prstGeom prst="rect">
              <a:avLst/>
            </a:prstGeom>
            <a:noFill/>
          </p:spPr>
          <p:txBody>
            <a:bodyPr vert="horz" wrap="none" rtlCol="0" anchor="ctr" anchorCtr="0">
              <a:noAutofit/>
            </a:bodyPr>
            <a:lstStyle/>
            <a:p>
              <a:r>
                <a:rPr lang="en-US" altLang="zh-CN" sz="2000" b="1">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000" b="1">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分</a:t>
              </a:r>
              <a:endParaRPr lang="zh-CN" altLang="en-US" sz="2000" b="1" dirty="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8"/>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2"/>
          <p:cNvSpPr txBox="1"/>
          <p:nvPr/>
        </p:nvSpPr>
        <p:spPr bwMode="auto">
          <a:xfrm>
            <a:off x="611560" y="3356991"/>
            <a:ext cx="7351985" cy="352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endParaRPr lang="zh-CN" altLang="en-US" dirty="0"/>
          </a:p>
        </p:txBody>
      </p:sp>
      <p:sp>
        <p:nvSpPr>
          <p:cNvPr id="3" name="内容占位符 2"/>
          <p:cNvSpPr>
            <a:spLocks noGrp="1"/>
          </p:cNvSpPr>
          <p:nvPr>
            <p:ph idx="1"/>
          </p:nvPr>
        </p:nvSpPr>
        <p:spPr>
          <a:xfrm>
            <a:off x="628650" y="1052736"/>
            <a:ext cx="8119814" cy="5832648"/>
          </a:xfrm>
        </p:spPr>
        <p:txBody>
          <a:bodyPr/>
          <a:lstStyle/>
          <a:p>
            <a:pPr lvl="1"/>
            <a:endParaRPr lang="en-US" altLang="zh-CN" sz="2800" dirty="0"/>
          </a:p>
          <a:p>
            <a:endParaRPr lang="en-US" altLang="zh-CN" sz="3200" dirty="0"/>
          </a:p>
          <a:p>
            <a:endParaRPr lang="en-US" altLang="zh-CN" sz="3200" dirty="0"/>
          </a:p>
          <a:p>
            <a:endParaRPr lang="zh-CN" altLang="en-US" sz="3200" dirty="0"/>
          </a:p>
        </p:txBody>
      </p:sp>
      <p:sp>
        <p:nvSpPr>
          <p:cNvPr id="2" name="标题 1"/>
          <p:cNvSpPr>
            <a:spLocks noGrp="1"/>
          </p:cNvSpPr>
          <p:nvPr>
            <p:ph type="title"/>
          </p:nvPr>
        </p:nvSpPr>
        <p:spPr/>
        <p:txBody>
          <a:bodyPr/>
          <a:lstStyle/>
          <a:p>
            <a:r>
              <a:rPr lang="zh-CN" altLang="en-US" dirty="0"/>
              <a:t>了解主流编译器</a:t>
            </a:r>
            <a:endParaRPr lang="zh-CN" altLang="en-US" dirty="0"/>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 name="内容占位符 2"/>
          <p:cNvSpPr txBox="1"/>
          <p:nvPr/>
        </p:nvSpPr>
        <p:spPr bwMode="auto">
          <a:xfrm>
            <a:off x="628650" y="1268760"/>
            <a:ext cx="7784033" cy="547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r>
              <a:rPr lang="zh-CN" altLang="en-US" dirty="0"/>
              <a:t>也可单独到官网下载安装编译器</a:t>
            </a:r>
            <a:endParaRPr lang="en-US" altLang="zh-CN" dirty="0"/>
          </a:p>
          <a:p>
            <a:pPr lvl="1" defTabSz="914400" eaLnBrk="1" hangingPunct="1"/>
            <a:r>
              <a:rPr lang="zh-CN" altLang="en-US" dirty="0"/>
              <a:t>安装完成后可以看到一系列编译器程序</a:t>
            </a:r>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marL="457200" lvl="1" indent="0" defTabSz="914400" eaLnBrk="1" hangingPunct="1">
              <a:buNone/>
            </a:pPr>
            <a:endParaRPr lang="en-GB"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61492" y="2204864"/>
            <a:ext cx="5652120" cy="3283829"/>
          </a:xfrm>
          <a:prstGeom prst="rect">
            <a:avLst/>
          </a:prstGeom>
        </p:spPr>
      </p:pic>
      <p:sp>
        <p:nvSpPr>
          <p:cNvPr id="4" name="灯片编号占位符 3"/>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2"/>
          <p:cNvSpPr txBox="1"/>
          <p:nvPr/>
        </p:nvSpPr>
        <p:spPr bwMode="auto">
          <a:xfrm>
            <a:off x="611560" y="3356991"/>
            <a:ext cx="7351985" cy="3528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endParaRPr lang="zh-CN" altLang="en-US" dirty="0"/>
          </a:p>
        </p:txBody>
      </p:sp>
      <p:sp>
        <p:nvSpPr>
          <p:cNvPr id="3" name="内容占位符 2"/>
          <p:cNvSpPr>
            <a:spLocks noGrp="1"/>
          </p:cNvSpPr>
          <p:nvPr>
            <p:ph idx="1"/>
          </p:nvPr>
        </p:nvSpPr>
        <p:spPr>
          <a:xfrm>
            <a:off x="628650" y="1052736"/>
            <a:ext cx="8119814" cy="5832648"/>
          </a:xfrm>
        </p:spPr>
        <p:txBody>
          <a:bodyPr/>
          <a:lstStyle/>
          <a:p>
            <a:pPr lvl="1"/>
            <a:endParaRPr lang="en-US" altLang="zh-CN" sz="2800" dirty="0"/>
          </a:p>
          <a:p>
            <a:endParaRPr lang="en-US" altLang="zh-CN" sz="3200" dirty="0"/>
          </a:p>
          <a:p>
            <a:endParaRPr lang="en-US" altLang="zh-CN" sz="3200" dirty="0"/>
          </a:p>
          <a:p>
            <a:endParaRPr lang="zh-CN" altLang="en-US" sz="3200" dirty="0"/>
          </a:p>
        </p:txBody>
      </p:sp>
      <p:sp>
        <p:nvSpPr>
          <p:cNvPr id="2" name="标题 1"/>
          <p:cNvSpPr>
            <a:spLocks noGrp="1"/>
          </p:cNvSpPr>
          <p:nvPr>
            <p:ph type="title"/>
          </p:nvPr>
        </p:nvSpPr>
        <p:spPr/>
        <p:txBody>
          <a:bodyPr/>
          <a:lstStyle/>
          <a:p>
            <a:r>
              <a:rPr lang="zh-CN" altLang="en-US" dirty="0"/>
              <a:t>编译器指令</a:t>
            </a:r>
            <a:endParaRPr lang="zh-CN" altLang="en-US" dirty="0"/>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5" name="内容占位符 2"/>
          <p:cNvSpPr txBox="1"/>
          <p:nvPr/>
        </p:nvSpPr>
        <p:spPr bwMode="auto">
          <a:xfrm>
            <a:off x="628650" y="1268760"/>
            <a:ext cx="7784033" cy="547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r>
              <a:rPr lang="zh-CN" altLang="en-US" dirty="0"/>
              <a:t>各个平台上的编译器指令基本一致，在终端中输入相应命令提示符可以编译程序</a:t>
            </a:r>
            <a:endParaRPr lang="en-US" altLang="zh-CN" dirty="0"/>
          </a:p>
          <a:p>
            <a:pPr defTabSz="914400" eaLnBrk="1" hangingPunct="1"/>
            <a:r>
              <a:rPr lang="zh-CN" altLang="en-US" dirty="0"/>
              <a:t>编译</a:t>
            </a:r>
            <a:r>
              <a:rPr lang="en-US" altLang="zh-CN" dirty="0" err="1"/>
              <a:t>test.cpp</a:t>
            </a:r>
            <a:r>
              <a:rPr lang="zh-CN" altLang="en-US" dirty="0"/>
              <a:t>，生成名为</a:t>
            </a:r>
            <a:r>
              <a:rPr lang="en-US" altLang="zh-CN" dirty="0"/>
              <a:t>test</a:t>
            </a:r>
            <a:r>
              <a:rPr lang="zh-CN" altLang="en-US" dirty="0"/>
              <a:t>的可执行文件</a:t>
            </a:r>
            <a:endParaRPr lang="en-US" altLang="zh-CN" dirty="0"/>
          </a:p>
          <a:p>
            <a:pPr lvl="1" defTabSz="914400" eaLnBrk="1" hangingPunct="1"/>
            <a:r>
              <a:rPr lang="en-US" altLang="zh-CN" dirty="0"/>
              <a:t>g++</a:t>
            </a:r>
            <a:r>
              <a:rPr lang="zh-CN" altLang="en-US" dirty="0"/>
              <a:t> </a:t>
            </a:r>
            <a:r>
              <a:rPr lang="en-US" altLang="zh-CN" dirty="0" err="1"/>
              <a:t>test.cpp</a:t>
            </a:r>
            <a:r>
              <a:rPr lang="zh-CN" altLang="en-US" dirty="0"/>
              <a:t> </a:t>
            </a:r>
            <a:r>
              <a:rPr lang="en-US" altLang="zh-CN" dirty="0"/>
              <a:t>-o</a:t>
            </a:r>
            <a:r>
              <a:rPr lang="zh-CN" altLang="en-US" dirty="0"/>
              <a:t> </a:t>
            </a:r>
            <a:r>
              <a:rPr lang="en-US" altLang="zh-CN" dirty="0"/>
              <a:t>test</a:t>
            </a:r>
            <a:endParaRPr lang="en-US" altLang="zh-CN" dirty="0"/>
          </a:p>
          <a:p>
            <a:pPr defTabSz="914400" eaLnBrk="1" hangingPunct="1"/>
            <a:r>
              <a:rPr lang="zh-CN" altLang="en-US" dirty="0"/>
              <a:t>额外的编译指令，例如优化指令</a:t>
            </a:r>
            <a:endParaRPr lang="en-US" altLang="zh-CN" dirty="0"/>
          </a:p>
          <a:p>
            <a:pPr lvl="1" defTabSz="914400" eaLnBrk="1" hangingPunct="1"/>
            <a:r>
              <a:rPr lang="en-US" altLang="zh-CN" dirty="0"/>
              <a:t>g++</a:t>
            </a:r>
            <a:r>
              <a:rPr lang="zh-CN" altLang="en-US" dirty="0"/>
              <a:t> </a:t>
            </a:r>
            <a:r>
              <a:rPr lang="en-US" altLang="zh-CN" dirty="0" err="1"/>
              <a:t>test.cpp</a:t>
            </a:r>
            <a:r>
              <a:rPr lang="zh-CN" altLang="en-US" dirty="0"/>
              <a:t> </a:t>
            </a:r>
            <a:r>
              <a:rPr lang="en-US" altLang="zh-CN" dirty="0"/>
              <a:t>-o</a:t>
            </a:r>
            <a:r>
              <a:rPr lang="zh-CN" altLang="en-US" dirty="0"/>
              <a:t> </a:t>
            </a:r>
            <a:r>
              <a:rPr lang="en-US" altLang="zh-CN" dirty="0"/>
              <a:t>test</a:t>
            </a:r>
            <a:r>
              <a:rPr lang="zh-CN" altLang="en-US" dirty="0"/>
              <a:t> </a:t>
            </a:r>
            <a:r>
              <a:rPr lang="en-US" altLang="zh-CN" dirty="0"/>
              <a:t>-O3</a:t>
            </a:r>
            <a:endParaRPr lang="en-US" altLang="zh-CN" dirty="0"/>
          </a:p>
          <a:p>
            <a:pPr defTabSz="914400" eaLnBrk="1" hangingPunct="1"/>
            <a:r>
              <a:rPr lang="zh-CN" altLang="en-US" dirty="0"/>
              <a:t>更多指令将在后续课时中介绍</a:t>
            </a:r>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marL="457200" lvl="1" indent="0" defTabSz="914400" eaLnBrk="1" hangingPunct="1">
              <a:buNone/>
            </a:pPr>
            <a:endParaRPr lang="en-GB"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p:txBody>
      </p:sp>
      <p:sp>
        <p:nvSpPr>
          <p:cNvPr id="4" name="灯片编号占位符 3"/>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7886700" cy="1325563"/>
          </a:xfrm>
        </p:spPr>
        <p:txBody>
          <a:bodyPr/>
          <a:lstStyle/>
          <a:p>
            <a:r>
              <a:rPr lang="zh-CN" altLang="en-US" dirty="0"/>
              <a:t>环境变量</a:t>
            </a:r>
            <a:endParaRPr kumimoji="1" lang="zh-CN" altLang="en-US" dirty="0"/>
          </a:p>
        </p:txBody>
      </p:sp>
      <p:sp>
        <p:nvSpPr>
          <p:cNvPr id="3" name="内容占位符 2"/>
          <p:cNvSpPr>
            <a:spLocks noGrp="1"/>
          </p:cNvSpPr>
          <p:nvPr>
            <p:ph idx="1"/>
          </p:nvPr>
        </p:nvSpPr>
        <p:spPr/>
        <p:txBody>
          <a:bodyPr/>
          <a:lstStyle/>
          <a:p>
            <a:r>
              <a:rPr kumimoji="1" lang="zh-CN" altLang="en-US" dirty="0"/>
              <a:t>在命令行中执行命令时，比如</a:t>
            </a:r>
            <a:r>
              <a:rPr kumimoji="1" lang="en-US" altLang="zh-CN" dirty="0"/>
              <a:t>mv</a:t>
            </a:r>
            <a:r>
              <a:rPr kumimoji="1" lang="zh-CN" altLang="en-US" dirty="0"/>
              <a:t> </a:t>
            </a:r>
            <a:r>
              <a:rPr kumimoji="1" lang="en-US" altLang="zh-CN" dirty="0" err="1"/>
              <a:t>a.cpp</a:t>
            </a:r>
            <a:r>
              <a:rPr kumimoji="1" lang="zh-CN" altLang="en-US" dirty="0"/>
              <a:t> </a:t>
            </a:r>
            <a:r>
              <a:rPr kumimoji="1" lang="en-US" altLang="zh-CN" dirty="0" err="1"/>
              <a:t>b.cpp</a:t>
            </a:r>
            <a:r>
              <a:rPr kumimoji="1" lang="zh-CN" altLang="en-US" dirty="0"/>
              <a:t>，系统会从当前文件夹寻找</a:t>
            </a:r>
            <a:r>
              <a:rPr kumimoji="1" lang="en-US" altLang="zh-CN" dirty="0" err="1"/>
              <a:t>a.cpp</a:t>
            </a:r>
            <a:endParaRPr kumimoji="1" lang="en-US" altLang="zh-CN" dirty="0"/>
          </a:p>
          <a:p>
            <a:r>
              <a:rPr kumimoji="1" lang="zh-CN" altLang="en-US" dirty="0"/>
              <a:t>当我们希望在命令行使用</a:t>
            </a:r>
            <a:r>
              <a:rPr kumimoji="1" lang="en-US" altLang="zh-CN" dirty="0"/>
              <a:t>g++</a:t>
            </a:r>
            <a:r>
              <a:rPr kumimoji="1" lang="zh-CN" altLang="en-US" dirty="0"/>
              <a:t>指令编译程序，当前文件夹下并没有</a:t>
            </a:r>
            <a:r>
              <a:rPr kumimoji="1" lang="en-US" altLang="zh-CN" dirty="0"/>
              <a:t>g++</a:t>
            </a:r>
            <a:r>
              <a:rPr kumimoji="1" lang="zh-CN" altLang="en-US" dirty="0"/>
              <a:t>程序</a:t>
            </a:r>
            <a:endParaRPr kumimoji="1" lang="en-US" altLang="zh-CN" dirty="0"/>
          </a:p>
          <a:p>
            <a:pPr marL="228600" lvl="1">
              <a:spcBef>
                <a:spcPts val="1000"/>
              </a:spcBef>
              <a:buSzPct val="75000"/>
              <a:buFont typeface="Wingdings" panose="05000000000000000000" pitchFamily="2" charset="2"/>
              <a:buChar char="n"/>
            </a:pPr>
            <a:r>
              <a:rPr lang="zh-CN" altLang="en-US" sz="2800" b="1" dirty="0">
                <a:solidFill>
                  <a:srgbClr val="003366"/>
                </a:solidFill>
              </a:rPr>
              <a:t>系统除了在当前目录下面寻找程序外，还会到</a:t>
            </a:r>
            <a:r>
              <a:rPr lang="en-US" altLang="zh-CN" sz="2800" b="1" dirty="0">
                <a:solidFill>
                  <a:srgbClr val="003366"/>
                </a:solidFill>
              </a:rPr>
              <a:t>Path</a:t>
            </a:r>
            <a:r>
              <a:rPr lang="zh-CN" altLang="en-US" sz="2800" b="1" dirty="0">
                <a:solidFill>
                  <a:srgbClr val="003366"/>
                </a:solidFill>
              </a:rPr>
              <a:t>环境变量中的目录去找</a:t>
            </a:r>
            <a:endParaRPr kumimoji="1" lang="en-US" altLang="zh-CN" b="1" dirty="0">
              <a:solidFill>
                <a:srgbClr val="003366"/>
              </a:solidFill>
            </a:endParaRPr>
          </a:p>
          <a:p>
            <a:endParaRPr kumimoji="1" lang="en-US" altLang="zh-CN" dirty="0"/>
          </a:p>
        </p:txBody>
      </p:sp>
      <p:sp>
        <p:nvSpPr>
          <p:cNvPr id="4" name="灯片编号占位符 3"/>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环境变量</a:t>
            </a:r>
            <a:endParaRPr lang="zh-CN" altLang="en-US" dirty="0"/>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0" name="内容占位符 2"/>
          <p:cNvSpPr>
            <a:spLocks noGrp="1"/>
          </p:cNvSpPr>
          <p:nvPr>
            <p:ph idx="1"/>
          </p:nvPr>
        </p:nvSpPr>
        <p:spPr>
          <a:xfrm>
            <a:off x="376515" y="1433428"/>
            <a:ext cx="4104456" cy="4731876"/>
          </a:xfrm>
        </p:spPr>
        <p:txBody>
          <a:bodyPr/>
          <a:lstStyle/>
          <a:p>
            <a:r>
              <a:rPr kumimoji="1" lang="zh-CN" altLang="en-US" dirty="0"/>
              <a:t>环境变量一般是指在操作系统中用来指定操作系统运行环境的一些参数，如：临时文件夹位置和系统文件夹位置等。</a:t>
            </a:r>
            <a:endParaRPr kumimoji="1" lang="en-US" altLang="zh-CN" dirty="0"/>
          </a:p>
          <a:p>
            <a:endParaRPr kumimoji="1" lang="en-US" altLang="zh-CN" dirty="0"/>
          </a:p>
          <a:p>
            <a:pPr marL="228600" lvl="1" algn="just">
              <a:spcBef>
                <a:spcPts val="1000"/>
              </a:spcBef>
              <a:buSzPct val="75000"/>
              <a:buFont typeface="Wingdings" panose="05000000000000000000" pitchFamily="2" charset="2"/>
              <a:buChar char="n"/>
            </a:pPr>
            <a:r>
              <a:rPr lang="zh-CN" altLang="en-US" sz="2800" b="1" dirty="0">
                <a:solidFill>
                  <a:srgbClr val="003366"/>
                </a:solidFill>
              </a:rPr>
              <a:t>当要求系统运行一个程序而没有告诉它程序所在的完整路径时，系统除了在当前目录下面寻找此程序外，还会到</a:t>
            </a:r>
            <a:r>
              <a:rPr lang="en-US" altLang="zh-CN" sz="2800" b="1" dirty="0">
                <a:solidFill>
                  <a:srgbClr val="003366"/>
                </a:solidFill>
              </a:rPr>
              <a:t>Path</a:t>
            </a:r>
            <a:r>
              <a:rPr lang="zh-CN" altLang="en-US" sz="2800" b="1" dirty="0">
                <a:solidFill>
                  <a:srgbClr val="003366"/>
                </a:solidFill>
              </a:rPr>
              <a:t>中指定的路径去找</a:t>
            </a:r>
            <a:endParaRPr kumimoji="1" lang="en-US" altLang="zh-CN" b="1" dirty="0">
              <a:solidFill>
                <a:srgbClr val="003366"/>
              </a:solidFill>
            </a:endParaRPr>
          </a:p>
        </p:txBody>
      </p:sp>
      <p:pic>
        <p:nvPicPr>
          <p:cNvPr id="4" name="图片 3"/>
          <p:cNvPicPr>
            <a:picLocks noChangeAspect="1"/>
          </p:cNvPicPr>
          <p:nvPr/>
        </p:nvPicPr>
        <p:blipFill>
          <a:blip r:embed="rId1"/>
          <a:stretch>
            <a:fillRect/>
          </a:stretch>
        </p:blipFill>
        <p:spPr>
          <a:xfrm>
            <a:off x="4708985" y="1433428"/>
            <a:ext cx="4121118" cy="4291061"/>
          </a:xfrm>
          <a:prstGeom prst="rect">
            <a:avLst/>
          </a:prstGeom>
        </p:spPr>
      </p:pic>
      <p:sp>
        <p:nvSpPr>
          <p:cNvPr id="3" name="灯片编号占位符 2"/>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环境变量</a:t>
            </a:r>
            <a:endParaRPr lang="zh-CN" altLang="en-US" dirty="0"/>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内容占位符 2"/>
          <p:cNvSpPr txBox="1"/>
          <p:nvPr/>
        </p:nvSpPr>
        <p:spPr bwMode="auto">
          <a:xfrm>
            <a:off x="483325" y="1231227"/>
            <a:ext cx="8349158" cy="2205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r>
              <a:rPr lang="en-US" altLang="zh-CN" sz="3600" dirty="0"/>
              <a:t>Windows</a:t>
            </a:r>
            <a:r>
              <a:rPr lang="zh-CN" altLang="en-US" sz="3600" dirty="0"/>
              <a:t>下配置环境变量</a:t>
            </a:r>
            <a:endParaRPr lang="en-US" altLang="zh-CN" sz="3600" dirty="0"/>
          </a:p>
          <a:p>
            <a:pPr lvl="1" defTabSz="914400" eaLnBrk="1" hangingPunct="1"/>
            <a:r>
              <a:rPr lang="zh-CN" altLang="en-US" sz="2800" dirty="0"/>
              <a:t>这台电脑</a:t>
            </a:r>
            <a:r>
              <a:rPr lang="zh-CN" altLang="en-US" sz="2800" dirty="0">
                <a:sym typeface="Wingdings" panose="05000000000000000000"/>
              </a:rPr>
              <a:t></a:t>
            </a:r>
            <a:r>
              <a:rPr lang="zh-CN" altLang="en-US" sz="2800" dirty="0"/>
              <a:t>右键</a:t>
            </a:r>
            <a:r>
              <a:rPr lang="zh-CN" altLang="en-US" sz="2800" dirty="0">
                <a:sym typeface="Wingdings" panose="05000000000000000000"/>
              </a:rPr>
              <a:t></a:t>
            </a:r>
            <a:r>
              <a:rPr lang="zh-CN" altLang="en-US" sz="2800" dirty="0"/>
              <a:t>高级系统设置</a:t>
            </a:r>
            <a:r>
              <a:rPr lang="zh-CN" altLang="en-US" sz="2800" dirty="0">
                <a:sym typeface="Wingdings" panose="05000000000000000000"/>
              </a:rPr>
              <a:t></a:t>
            </a:r>
            <a:r>
              <a:rPr lang="zh-CN" altLang="en-US" sz="2800" dirty="0"/>
              <a:t>高级</a:t>
            </a:r>
            <a:r>
              <a:rPr lang="zh-CN" altLang="en-US" sz="2800" dirty="0">
                <a:sym typeface="Wingdings" panose="05000000000000000000"/>
              </a:rPr>
              <a:t></a:t>
            </a:r>
            <a:r>
              <a:rPr lang="zh-CN" altLang="en-US" sz="2800" dirty="0"/>
              <a:t>环境变量</a:t>
            </a:r>
            <a:r>
              <a:rPr lang="zh-CN" altLang="en-US" sz="2800" dirty="0">
                <a:sym typeface="Wingdings" panose="05000000000000000000"/>
              </a:rPr>
              <a:t></a:t>
            </a:r>
            <a:r>
              <a:rPr lang="zh-CN" altLang="en-US" sz="2800" dirty="0"/>
              <a:t>用户环境变量</a:t>
            </a:r>
            <a:r>
              <a:rPr lang="en-US" altLang="zh-CN" sz="2800" dirty="0"/>
              <a:t>Path</a:t>
            </a:r>
            <a:r>
              <a:rPr lang="zh-CN" altLang="en-US" sz="2800" dirty="0">
                <a:sym typeface="Wingdings" panose="05000000000000000000"/>
              </a:rPr>
              <a:t></a:t>
            </a:r>
            <a:r>
              <a:rPr lang="zh-CN" altLang="en-US" sz="2800" dirty="0"/>
              <a:t>添加</a:t>
            </a:r>
            <a:r>
              <a:rPr lang="en-US" altLang="zh-CN" sz="2800" dirty="0"/>
              <a:t>g++</a:t>
            </a:r>
            <a:r>
              <a:rPr lang="zh-CN" altLang="en-US" sz="2800" dirty="0"/>
              <a:t>所在路径并以分号与其他路径隔开</a:t>
            </a:r>
            <a:endParaRPr lang="en-US" altLang="zh-CN" sz="2800" dirty="0"/>
          </a:p>
          <a:p>
            <a:pPr lvl="1" defTabSz="914400" eaLnBrk="1" hangingPunct="1"/>
            <a:r>
              <a:rPr lang="zh-CN" altLang="en-US" sz="2800" dirty="0"/>
              <a:t>在命令提示符中输入</a:t>
            </a:r>
            <a:r>
              <a:rPr lang="en-US" altLang="zh-CN" sz="2800" dirty="0"/>
              <a:t>g++</a:t>
            </a:r>
            <a:r>
              <a:rPr lang="zh-CN" altLang="en-US" sz="2800" dirty="0"/>
              <a:t> </a:t>
            </a:r>
            <a:r>
              <a:rPr lang="en-US" altLang="zh-CN" sz="2800" dirty="0"/>
              <a:t>-v</a:t>
            </a:r>
            <a:r>
              <a:rPr lang="zh-CN" altLang="en-US" sz="2800" dirty="0"/>
              <a:t>测试是否配置成功</a:t>
            </a:r>
            <a:endParaRPr lang="en-US" altLang="zh-CN" sz="2800" dirty="0"/>
          </a:p>
          <a:p>
            <a:pPr lvl="1" defTabSz="914400" eaLnBrk="1" hangingPunct="1"/>
            <a:endParaRPr lang="en-US" altLang="zh-CN" sz="3200" dirty="0"/>
          </a:p>
          <a:p>
            <a:pPr lvl="1" defTabSz="914400" eaLnBrk="1" hangingPunct="1"/>
            <a:endParaRPr lang="en-US" altLang="zh-CN" sz="3200" dirty="0"/>
          </a:p>
          <a:p>
            <a:pPr defTabSz="914400" eaLnBrk="1" hangingPunct="1"/>
            <a:endParaRPr lang="zh-CN" altLang="en-US" sz="3600" dirty="0"/>
          </a:p>
        </p:txBody>
      </p:sp>
      <p:pic>
        <p:nvPicPr>
          <p:cNvPr id="7" name="图片 6"/>
          <p:cNvPicPr>
            <a:picLocks noChangeAspect="1"/>
          </p:cNvPicPr>
          <p:nvPr/>
        </p:nvPicPr>
        <p:blipFill>
          <a:blip r:embed="rId1"/>
          <a:stretch>
            <a:fillRect/>
          </a:stretch>
        </p:blipFill>
        <p:spPr>
          <a:xfrm>
            <a:off x="192115" y="3615973"/>
            <a:ext cx="5051834" cy="2444436"/>
          </a:xfrm>
          <a:prstGeom prst="rect">
            <a:avLst/>
          </a:prstGeom>
        </p:spPr>
      </p:pic>
      <p:sp>
        <p:nvSpPr>
          <p:cNvPr id="12" name="矩形 11"/>
          <p:cNvSpPr/>
          <p:nvPr/>
        </p:nvSpPr>
        <p:spPr>
          <a:xfrm>
            <a:off x="3718072" y="4797152"/>
            <a:ext cx="1438229" cy="535422"/>
          </a:xfrm>
          <a:prstGeom prst="rect">
            <a:avLst/>
          </a:prstGeom>
          <a:noFill/>
          <a:ln w="63500">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9" name="文本框 8"/>
          <p:cNvSpPr txBox="1"/>
          <p:nvPr/>
        </p:nvSpPr>
        <p:spPr>
          <a:xfrm>
            <a:off x="5384520" y="5110152"/>
            <a:ext cx="4510583" cy="1631216"/>
          </a:xfrm>
          <a:prstGeom prst="rect">
            <a:avLst/>
          </a:prstGeom>
          <a:noFill/>
        </p:spPr>
        <p:txBody>
          <a:bodyPr wrap="square" rtlCol="0">
            <a:spAutoFit/>
          </a:bodyPr>
          <a:lstStyle/>
          <a:p>
            <a:r>
              <a:rPr lang="en-US" altLang="zh-CN" sz="2000" dirty="0">
                <a:latin typeface="Consolas" panose="020B0609020204030204" pitchFamily="49" charset="0"/>
                <a:cs typeface="Consolas" panose="020B0609020204030204" pitchFamily="49" charset="0"/>
              </a:rPr>
              <a:t>g++</a:t>
            </a:r>
            <a:r>
              <a:rPr lang="zh-CN" altLang="en-US" sz="2000" dirty="0">
                <a:latin typeface="Consolas" panose="020B0609020204030204" pitchFamily="49" charset="0"/>
                <a:cs typeface="Consolas" panose="020B0609020204030204" pitchFamily="49" charset="0"/>
              </a:rPr>
              <a:t>可能的所在路径：</a:t>
            </a:r>
            <a:endParaRPr lang="en-US" altLang="zh-CN" sz="2000" dirty="0">
              <a:latin typeface="Consolas" panose="020B0609020204030204" pitchFamily="49" charset="0"/>
              <a:cs typeface="Consolas" panose="020B0609020204030204" pitchFamily="49" charset="0"/>
            </a:endParaRPr>
          </a:p>
          <a:p>
            <a:r>
              <a:rPr lang="en-US" altLang="zh-CN" sz="2000" dirty="0">
                <a:latin typeface="Consolas" panose="020B0609020204030204" pitchFamily="49" charset="0"/>
                <a:cs typeface="Consolas" panose="020B0609020204030204" pitchFamily="49" charset="0"/>
              </a:rPr>
              <a:t>C:\Dev-Cpp\bin</a:t>
            </a:r>
            <a:endParaRPr lang="en-US" altLang="zh-CN" sz="2000" dirty="0">
              <a:latin typeface="Consolas" panose="020B0609020204030204" pitchFamily="49" charset="0"/>
              <a:cs typeface="Consolas" panose="020B0609020204030204" pitchFamily="49" charset="0"/>
            </a:endParaRPr>
          </a:p>
          <a:p>
            <a:r>
              <a:rPr lang="en-US" altLang="zh-CN" sz="2000" dirty="0">
                <a:latin typeface="Consolas" panose="020B0609020204030204" pitchFamily="49" charset="0"/>
                <a:cs typeface="Consolas" panose="020B0609020204030204" pitchFamily="49" charset="0"/>
              </a:rPr>
              <a:t>C:\Dev-Cpp\MinGW64\bin</a:t>
            </a:r>
            <a:endParaRPr lang="en-US" altLang="zh-CN" sz="2000" dirty="0">
              <a:latin typeface="Consolas" panose="020B0609020204030204" pitchFamily="49" charset="0"/>
              <a:cs typeface="Consolas" panose="020B0609020204030204" pitchFamily="49" charset="0"/>
            </a:endParaRPr>
          </a:p>
          <a:p>
            <a:r>
              <a:rPr lang="en-US" altLang="zh-CN" sz="2000" dirty="0">
                <a:latin typeface="Consolas" panose="020B0609020204030204" pitchFamily="49" charset="0"/>
                <a:cs typeface="Consolas" panose="020B0609020204030204" pitchFamily="49" charset="0"/>
              </a:rPr>
              <a:t>C:\MinGW\bin</a:t>
            </a:r>
            <a:endParaRPr lang="en-US" altLang="zh-CN" sz="2000" dirty="0">
              <a:latin typeface="Consolas" panose="020B0609020204030204" pitchFamily="49" charset="0"/>
              <a:cs typeface="Consolas" panose="020B0609020204030204" pitchFamily="49" charset="0"/>
            </a:endParaRPr>
          </a:p>
          <a:p>
            <a:r>
              <a:rPr lang="en-US" altLang="zh-CN" sz="2000" dirty="0">
                <a:latin typeface="Consolas" panose="020B0609020204030204" pitchFamily="49" charset="0"/>
                <a:cs typeface="Consolas" panose="020B0609020204030204" pitchFamily="49" charset="0"/>
              </a:rPr>
              <a:t>C:\TDM-GCC-64\bin</a:t>
            </a:r>
            <a:endParaRPr lang="zh-CN" altLang="en-US" sz="2000" dirty="0">
              <a:latin typeface="Consolas" panose="020B0609020204030204" pitchFamily="49" charset="0"/>
              <a:cs typeface="Consolas" panose="020B0609020204030204" pitchFamily="49" charset="0"/>
            </a:endParaRPr>
          </a:p>
        </p:txBody>
      </p:sp>
      <p:pic>
        <p:nvPicPr>
          <p:cNvPr id="8" name="图片 7"/>
          <p:cNvPicPr>
            <a:picLocks noChangeAspect="1"/>
          </p:cNvPicPr>
          <p:nvPr/>
        </p:nvPicPr>
        <p:blipFill>
          <a:blip r:embed="rId2"/>
          <a:stretch>
            <a:fillRect/>
          </a:stretch>
        </p:blipFill>
        <p:spPr>
          <a:xfrm>
            <a:off x="5384520" y="3615973"/>
            <a:ext cx="3498383" cy="1370089"/>
          </a:xfrm>
          <a:prstGeom prst="rect">
            <a:avLst/>
          </a:prstGeom>
        </p:spPr>
      </p:pic>
      <p:sp>
        <p:nvSpPr>
          <p:cNvPr id="3" name="灯片编号占位符 2"/>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环境变量</a:t>
            </a:r>
            <a:endParaRPr lang="zh-CN" altLang="en-US" dirty="0"/>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内容占位符 2"/>
          <p:cNvSpPr txBox="1"/>
          <p:nvPr/>
        </p:nvSpPr>
        <p:spPr bwMode="auto">
          <a:xfrm>
            <a:off x="611560" y="1268760"/>
            <a:ext cx="8349158" cy="5447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r>
              <a:rPr lang="en-US" altLang="zh-CN" sz="3600" dirty="0"/>
              <a:t>Linux/MAC</a:t>
            </a:r>
            <a:r>
              <a:rPr lang="zh-CN" altLang="en-US" sz="3600" dirty="0"/>
              <a:t>下配置环境变量</a:t>
            </a:r>
            <a:endParaRPr lang="en-US" altLang="zh-CN" dirty="0"/>
          </a:p>
          <a:p>
            <a:pPr lvl="1" defTabSz="914400" eaLnBrk="1" hangingPunct="1"/>
            <a:r>
              <a:rPr lang="zh-CN" altLang="en-US" dirty="0"/>
              <a:t>配置环境变量编辑</a:t>
            </a:r>
            <a:r>
              <a:rPr lang="en-US" altLang="zh-CN" dirty="0"/>
              <a:t>~/.</a:t>
            </a:r>
            <a:r>
              <a:rPr lang="en-US" altLang="zh-CN" dirty="0" err="1"/>
              <a:t>bashrc</a:t>
            </a:r>
            <a:r>
              <a:rPr lang="zh-CN" altLang="en-US" dirty="0"/>
              <a:t>文件</a:t>
            </a:r>
            <a:endParaRPr lang="en-US" altLang="zh-CN" dirty="0"/>
          </a:p>
          <a:p>
            <a:pPr lvl="1" defTabSz="914400" eaLnBrk="1" hangingPunct="1"/>
            <a:r>
              <a:rPr lang="zh-CN" altLang="en-US" dirty="0"/>
              <a:t>立即启用</a:t>
            </a:r>
            <a:r>
              <a:rPr lang="en-US" altLang="zh-CN" dirty="0"/>
              <a:t>:</a:t>
            </a:r>
            <a:r>
              <a:rPr lang="zh-CN" altLang="en-US" dirty="0"/>
              <a:t> </a:t>
            </a:r>
            <a:r>
              <a:rPr lang="en-US" altLang="zh-CN" dirty="0"/>
              <a:t>source</a:t>
            </a:r>
            <a:r>
              <a:rPr lang="zh-CN" altLang="en-US" dirty="0"/>
              <a:t> </a:t>
            </a:r>
            <a:r>
              <a:rPr lang="en-US" altLang="zh-CN" dirty="0"/>
              <a:t>~/.</a:t>
            </a:r>
            <a:r>
              <a:rPr lang="en-US" altLang="zh-CN" dirty="0" err="1"/>
              <a:t>bashrc</a:t>
            </a:r>
            <a:endParaRPr lang="en-US" altLang="zh-CN" dirty="0"/>
          </a:p>
          <a:p>
            <a:pPr lvl="1" defTabSz="914400" eaLnBrk="1" hangingPunct="1"/>
            <a:r>
              <a:rPr lang="zh-CN" altLang="en-US" dirty="0"/>
              <a:t>且当每次打开新的</a:t>
            </a:r>
            <a:r>
              <a:rPr lang="en-US" altLang="zh-CN" dirty="0"/>
              <a:t>shell</a:t>
            </a:r>
            <a:r>
              <a:rPr lang="zh-CN" altLang="en-US" dirty="0"/>
              <a:t>时，</a:t>
            </a:r>
            <a:r>
              <a:rPr lang="en-US" altLang="zh-CN" dirty="0"/>
              <a:t>~/.</a:t>
            </a:r>
            <a:r>
              <a:rPr lang="en-US" altLang="zh-CN" dirty="0" err="1"/>
              <a:t>bashrc</a:t>
            </a:r>
            <a:r>
              <a:rPr lang="zh-CN" altLang="en-US" dirty="0"/>
              <a:t>被执行</a:t>
            </a:r>
            <a:endParaRPr lang="en-US" altLang="zh-CN" dirty="0"/>
          </a:p>
          <a:p>
            <a:pPr lvl="1" defTabSz="914400" eaLnBrk="1" hangingPunct="1"/>
            <a:endParaRPr lang="en-US" altLang="zh-CN" dirty="0"/>
          </a:p>
          <a:p>
            <a:pPr lvl="1" defTabSz="914400" eaLnBrk="1" hangingPunct="1"/>
            <a:endParaRPr lang="en-US" altLang="zh-CN" dirty="0"/>
          </a:p>
          <a:p>
            <a:pPr lvl="1" defTabSz="914400" eaLnBrk="1" hangingPunct="1"/>
            <a:endParaRPr lang="en-US" altLang="zh-CN" dirty="0"/>
          </a:p>
          <a:p>
            <a:pPr marL="457200" lvl="1" indent="0" defTabSz="914400" eaLnBrk="1" hangingPunct="1">
              <a:buNone/>
            </a:pPr>
            <a:endParaRPr lang="en-US" altLang="zh-CN" dirty="0"/>
          </a:p>
          <a:p>
            <a:pPr marL="457200" lvl="1" indent="0" defTabSz="914400" eaLnBrk="1" hangingPunct="1">
              <a:buNone/>
            </a:pPr>
            <a:endParaRPr lang="en-US" altLang="zh-CN" dirty="0"/>
          </a:p>
          <a:p>
            <a:pPr lvl="1" defTabSz="914400" eaLnBrk="1" hangingPunct="1"/>
            <a:r>
              <a:rPr lang="en-US" altLang="zh-CN" dirty="0"/>
              <a:t>PATH</a:t>
            </a:r>
            <a:r>
              <a:rPr lang="zh-CN" altLang="en-US" dirty="0"/>
              <a:t>的路径以冒号分隔</a:t>
            </a:r>
            <a:r>
              <a:rPr lang="en-US" altLang="zh-CN" dirty="0"/>
              <a:t>,</a:t>
            </a:r>
            <a:r>
              <a:rPr lang="zh-CN" altLang="en-US" dirty="0"/>
              <a:t> 上图中新增两项之后以冒号分隔，</a:t>
            </a:r>
            <a:r>
              <a:rPr lang="en-US" altLang="zh-CN" dirty="0"/>
              <a:t>$PATH</a:t>
            </a:r>
            <a:r>
              <a:rPr lang="zh-CN" altLang="en-US" dirty="0"/>
              <a:t>引用原来的环境变量</a:t>
            </a:r>
            <a:endParaRPr lang="en-US" altLang="zh-CN" dirty="0"/>
          </a:p>
          <a:p>
            <a:pPr lvl="1" defTabSz="914400" eaLnBrk="1" hangingPunct="1"/>
            <a:r>
              <a:rPr lang="zh-CN" altLang="en-US" dirty="0"/>
              <a:t>在命令行中使用</a:t>
            </a:r>
            <a:r>
              <a:rPr lang="en-US" altLang="zh-CN" dirty="0"/>
              <a:t>echo $PATH</a:t>
            </a:r>
            <a:r>
              <a:rPr lang="zh-CN" altLang="en-US" dirty="0"/>
              <a:t>可查看当前</a:t>
            </a:r>
            <a:r>
              <a:rPr lang="en-US" altLang="zh-CN" dirty="0"/>
              <a:t>PATH</a:t>
            </a:r>
            <a:r>
              <a:rPr lang="zh-CN" altLang="en-US" dirty="0"/>
              <a:t>环境变量</a:t>
            </a:r>
            <a:endParaRPr lang="en-US" altLang="zh-CN" dirty="0"/>
          </a:p>
          <a:p>
            <a:pPr lvl="1" defTabSz="914400" eaLnBrk="1" hangingPunct="1"/>
            <a:endParaRPr lang="en-US" altLang="zh-CN" sz="3200" dirty="0"/>
          </a:p>
          <a:p>
            <a:pPr lvl="1" defTabSz="914400" eaLnBrk="1" hangingPunct="1"/>
            <a:endParaRPr lang="en-US" altLang="zh-CN" sz="3200" dirty="0"/>
          </a:p>
          <a:p>
            <a:pPr defTabSz="914400" eaLnBrk="1" hangingPunct="1"/>
            <a:endParaRPr lang="zh-CN" altLang="en-US" sz="3600" dirty="0"/>
          </a:p>
        </p:txBody>
      </p:sp>
      <p:pic>
        <p:nvPicPr>
          <p:cNvPr id="3" name="图片 2"/>
          <p:cNvPicPr>
            <a:picLocks noChangeAspect="1"/>
          </p:cNvPicPr>
          <p:nvPr/>
        </p:nvPicPr>
        <p:blipFill>
          <a:blip r:embed="rId1"/>
          <a:stretch>
            <a:fillRect/>
          </a:stretch>
        </p:blipFill>
        <p:spPr>
          <a:xfrm>
            <a:off x="460375" y="3418618"/>
            <a:ext cx="8216334" cy="1406525"/>
          </a:xfrm>
          <a:prstGeom prst="rect">
            <a:avLst/>
          </a:prstGeom>
        </p:spPr>
      </p:pic>
      <p:sp>
        <p:nvSpPr>
          <p:cNvPr id="4" name="灯片编号占位符 3"/>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179512" y="116632"/>
            <a:ext cx="8568952" cy="1325563"/>
          </a:xfrm>
        </p:spPr>
        <p:txBody>
          <a:bodyPr/>
          <a:lstStyle/>
          <a:p>
            <a:r>
              <a:rPr lang="zh-CN" altLang="en-US" dirty="0"/>
              <a:t>实操演示</a:t>
            </a:r>
            <a:endParaRPr lang="en-US" altLang="zh-CN" dirty="0"/>
          </a:p>
        </p:txBody>
      </p:sp>
      <p:sp>
        <p:nvSpPr>
          <p:cNvPr id="2" name="灯片编号占位符 1"/>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
        <p:nvSpPr>
          <p:cNvPr id="5" name="内容占位符 2"/>
          <p:cNvSpPr>
            <a:spLocks noGrp="1"/>
          </p:cNvSpPr>
          <p:nvPr>
            <p:ph idx="1"/>
          </p:nvPr>
        </p:nvSpPr>
        <p:spPr>
          <a:xfrm>
            <a:off x="459677" y="1196752"/>
            <a:ext cx="8432803" cy="5337089"/>
          </a:xfrm>
        </p:spPr>
        <p:txBody>
          <a:bodyPr/>
          <a:lstStyle/>
          <a:p>
            <a:pPr>
              <a:lnSpc>
                <a:spcPct val="100000"/>
              </a:lnSpc>
            </a:pPr>
            <a:endParaRPr kumimoji="1" lang="en-US" altLang="zh-CN" dirty="0"/>
          </a:p>
          <a:p>
            <a:pPr>
              <a:lnSpc>
                <a:spcPct val="100000"/>
              </a:lnSpc>
            </a:pPr>
            <a:r>
              <a:rPr kumimoji="1" lang="zh-CN" altLang="en-US" dirty="0"/>
              <a:t>命令行操作</a:t>
            </a:r>
            <a:endParaRPr kumimoji="1" lang="en-US" altLang="zh-CN" dirty="0"/>
          </a:p>
          <a:p>
            <a:pPr>
              <a:lnSpc>
                <a:spcPct val="100000"/>
              </a:lnSpc>
            </a:pPr>
            <a:r>
              <a:rPr kumimoji="1" lang="en-US" altLang="zh-CN" dirty="0"/>
              <a:t>MinGW</a:t>
            </a:r>
            <a:r>
              <a:rPr kumimoji="1" lang="zh-CN" altLang="en-US" dirty="0"/>
              <a:t> 安装</a:t>
            </a:r>
            <a:endParaRPr kumimoji="1" lang="en-US" altLang="zh-CN" dirty="0"/>
          </a:p>
          <a:p>
            <a:pPr>
              <a:lnSpc>
                <a:spcPct val="100000"/>
              </a:lnSpc>
            </a:pPr>
            <a:r>
              <a:rPr kumimoji="1" lang="zh-CN" altLang="en-US" dirty="0"/>
              <a:t>环境变量设置</a:t>
            </a:r>
            <a:endParaRPr kumimoji="1" lang="en-US" altLang="zh-CN" dirty="0"/>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052736"/>
            <a:ext cx="7831782" cy="3384376"/>
          </a:xfrm>
        </p:spPr>
        <p:txBody>
          <a:bodyPr/>
          <a:lstStyle/>
          <a:p>
            <a:r>
              <a:rPr lang="en-US" altLang="zh-CN" sz="4000" dirty="0"/>
              <a:t>IDE</a:t>
            </a:r>
            <a:endParaRPr lang="en-US" altLang="zh-CN" sz="4000" dirty="0"/>
          </a:p>
          <a:p>
            <a:pPr lvl="1"/>
            <a:r>
              <a:rPr lang="en-US" altLang="zh-CN" sz="3600" dirty="0"/>
              <a:t>DEV C++</a:t>
            </a:r>
            <a:endParaRPr lang="en-US" altLang="zh-CN" sz="3600" dirty="0"/>
          </a:p>
          <a:p>
            <a:pPr lvl="1"/>
            <a:r>
              <a:rPr lang="en-US" altLang="zh-CN" sz="3600" dirty="0"/>
              <a:t>Code::Blocks</a:t>
            </a:r>
            <a:endParaRPr lang="en-US" altLang="zh-CN" sz="3600" dirty="0"/>
          </a:p>
          <a:p>
            <a:pPr lvl="1"/>
            <a:r>
              <a:rPr lang="en-US" altLang="zh-CN" sz="3600" dirty="0" err="1"/>
              <a:t>CLion</a:t>
            </a:r>
            <a:endParaRPr lang="en-US" altLang="zh-CN" sz="3600" dirty="0"/>
          </a:p>
          <a:p>
            <a:pPr lvl="1"/>
            <a:r>
              <a:rPr lang="en-US" altLang="zh-CN" sz="3600" dirty="0" err="1"/>
              <a:t>XCode</a:t>
            </a:r>
            <a:endParaRPr lang="en-US" altLang="zh-CN" sz="3600" dirty="0"/>
          </a:p>
          <a:p>
            <a:pPr lvl="1"/>
            <a:r>
              <a:rPr lang="en-US" altLang="zh-CN" sz="3600" dirty="0"/>
              <a:t>Visual Studio</a:t>
            </a:r>
            <a:r>
              <a:rPr lang="zh-CN" altLang="en-US" sz="3600" dirty="0"/>
              <a:t> </a:t>
            </a:r>
            <a:r>
              <a:rPr lang="en-US" altLang="zh-CN" sz="3600" dirty="0"/>
              <a:t>Code</a:t>
            </a:r>
            <a:endParaRPr lang="en-US" altLang="zh-CN" sz="3600" dirty="0"/>
          </a:p>
          <a:p>
            <a:pPr lvl="1"/>
            <a:endParaRPr lang="en-US" altLang="zh-CN" sz="3600" dirty="0"/>
          </a:p>
          <a:p>
            <a:pPr lvl="1"/>
            <a:endParaRPr lang="en-US" altLang="zh-CN" sz="3600" dirty="0"/>
          </a:p>
          <a:p>
            <a:endParaRPr lang="zh-CN" altLang="en-US" sz="4000" dirty="0"/>
          </a:p>
        </p:txBody>
      </p:sp>
      <p:sp>
        <p:nvSpPr>
          <p:cNvPr id="12" name="内容占位符 2"/>
          <p:cNvSpPr txBox="1"/>
          <p:nvPr/>
        </p:nvSpPr>
        <p:spPr bwMode="auto">
          <a:xfrm>
            <a:off x="628650" y="4437112"/>
            <a:ext cx="7831782"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r>
              <a:rPr lang="en-US" altLang="zh-CN" sz="4000" dirty="0"/>
              <a:t>Editor</a:t>
            </a:r>
            <a:endParaRPr lang="en-US" altLang="zh-CN" sz="4000" dirty="0"/>
          </a:p>
          <a:p>
            <a:pPr lvl="1" defTabSz="914400" eaLnBrk="1" hangingPunct="1"/>
            <a:r>
              <a:rPr lang="en-US" altLang="zh-CN" sz="3600" dirty="0"/>
              <a:t>Sublime</a:t>
            </a:r>
            <a:r>
              <a:rPr lang="zh-CN" altLang="en-US" sz="3600" dirty="0"/>
              <a:t> </a:t>
            </a:r>
            <a:r>
              <a:rPr lang="en-US" altLang="zh-CN" sz="3600" dirty="0"/>
              <a:t>Text</a:t>
            </a:r>
            <a:endParaRPr lang="en-US" altLang="zh-CN" sz="3600" dirty="0"/>
          </a:p>
          <a:p>
            <a:pPr lvl="1" defTabSz="914400" eaLnBrk="1" hangingPunct="1"/>
            <a:r>
              <a:rPr lang="en-US" altLang="zh-CN" sz="3600" dirty="0"/>
              <a:t>Notepad++</a:t>
            </a:r>
            <a:endParaRPr lang="en-US" altLang="zh-CN" sz="3600" dirty="0"/>
          </a:p>
          <a:p>
            <a:pPr lvl="1" defTabSz="914400" eaLnBrk="1" hangingPunct="1"/>
            <a:r>
              <a:rPr lang="en-US" altLang="zh-CN" sz="3600" dirty="0"/>
              <a:t>Vim</a:t>
            </a:r>
            <a:endParaRPr lang="en-US" altLang="zh-CN" sz="3600" dirty="0"/>
          </a:p>
          <a:p>
            <a:pPr lvl="1" defTabSz="914400" eaLnBrk="1" hangingPunct="1"/>
            <a:endParaRPr lang="en-US" altLang="zh-CN" sz="3600" dirty="0"/>
          </a:p>
          <a:p>
            <a:pPr lvl="1" defTabSz="914400" eaLnBrk="1" hangingPunct="1"/>
            <a:endParaRPr lang="en-US" altLang="zh-CN" sz="3600" dirty="0"/>
          </a:p>
          <a:p>
            <a:pPr defTabSz="914400" eaLnBrk="1" hangingPunct="1"/>
            <a:endParaRPr lang="zh-CN" altLang="en-US" sz="4000" dirty="0"/>
          </a:p>
        </p:txBody>
      </p:sp>
      <p:sp>
        <p:nvSpPr>
          <p:cNvPr id="2" name="标题 1"/>
          <p:cNvSpPr>
            <a:spLocks noGrp="1"/>
          </p:cNvSpPr>
          <p:nvPr>
            <p:ph type="title"/>
          </p:nvPr>
        </p:nvSpPr>
        <p:spPr/>
        <p:txBody>
          <a:bodyPr/>
          <a:lstStyle/>
          <a:p>
            <a:r>
              <a:rPr lang="zh-CN" altLang="en-US" dirty="0"/>
              <a:t>了解主流</a:t>
            </a:r>
            <a:r>
              <a:rPr lang="en-US" altLang="zh-CN" dirty="0"/>
              <a:t>IDE</a:t>
            </a:r>
            <a:endParaRPr lang="zh-CN" altLang="en-US" dirty="0"/>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a:blip r:embed="rId1"/>
          <a:stretch>
            <a:fillRect/>
          </a:stretch>
        </p:blipFill>
        <p:spPr>
          <a:xfrm>
            <a:off x="5665312" y="1334987"/>
            <a:ext cx="850904" cy="868630"/>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5695" y="1088395"/>
            <a:ext cx="1326922" cy="1326922"/>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4888" y="5616676"/>
            <a:ext cx="1241324" cy="124132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9315" y="4536627"/>
            <a:ext cx="1215704" cy="1215704"/>
          </a:xfrm>
          <a:prstGeom prst="rect">
            <a:avLst/>
          </a:prstGeom>
        </p:spPr>
      </p:pic>
      <p:pic>
        <p:nvPicPr>
          <p:cNvPr id="16" name="图片 15"/>
          <p:cNvPicPr>
            <a:picLocks noChangeAspect="1"/>
          </p:cNvPicPr>
          <p:nvPr/>
        </p:nvPicPr>
        <p:blipFill>
          <a:blip r:embed="rId5"/>
          <a:stretch>
            <a:fillRect/>
          </a:stretch>
        </p:blipFill>
        <p:spPr>
          <a:xfrm>
            <a:off x="6367167" y="2417944"/>
            <a:ext cx="977056" cy="977056"/>
          </a:xfrm>
          <a:prstGeom prst="rect">
            <a:avLst/>
          </a:prstGeom>
        </p:spPr>
      </p:pic>
      <p:pic>
        <p:nvPicPr>
          <p:cNvPr id="18" name="图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3282" y="2413958"/>
            <a:ext cx="901166" cy="901166"/>
          </a:xfrm>
          <a:prstGeom prst="rect">
            <a:avLst/>
          </a:prstGeom>
        </p:spPr>
      </p:pic>
      <p:pic>
        <p:nvPicPr>
          <p:cNvPr id="19" name="图片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03282" y="4653136"/>
            <a:ext cx="1118973" cy="1118973"/>
          </a:xfrm>
          <a:prstGeom prst="rect">
            <a:avLst/>
          </a:prstGeom>
        </p:spPr>
      </p:pic>
      <p:sp>
        <p:nvSpPr>
          <p:cNvPr id="17" name="矩形 16"/>
          <p:cNvSpPr/>
          <p:nvPr/>
        </p:nvSpPr>
        <p:spPr>
          <a:xfrm>
            <a:off x="1085389" y="3858683"/>
            <a:ext cx="4922297" cy="541781"/>
          </a:xfrm>
          <a:prstGeom prst="rect">
            <a:avLst/>
          </a:prstGeom>
          <a:noFill/>
          <a:ln w="63500">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0" name="矩形 19"/>
          <p:cNvSpPr/>
          <p:nvPr/>
        </p:nvSpPr>
        <p:spPr>
          <a:xfrm>
            <a:off x="1085389" y="5023678"/>
            <a:ext cx="3638169" cy="535422"/>
          </a:xfrm>
          <a:prstGeom prst="rect">
            <a:avLst/>
          </a:prstGeom>
          <a:noFill/>
          <a:ln w="63500">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1" name="矩形 20"/>
          <p:cNvSpPr/>
          <p:nvPr/>
        </p:nvSpPr>
        <p:spPr>
          <a:xfrm>
            <a:off x="1085389" y="6142946"/>
            <a:ext cx="3638169" cy="535422"/>
          </a:xfrm>
          <a:prstGeom prst="rect">
            <a:avLst/>
          </a:prstGeom>
          <a:noFill/>
          <a:ln w="63500">
            <a:prstDash val="sys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pic>
        <p:nvPicPr>
          <p:cNvPr id="4" name="图片 3"/>
          <p:cNvPicPr>
            <a:picLocks noChangeAspect="1"/>
          </p:cNvPicPr>
          <p:nvPr/>
        </p:nvPicPr>
        <p:blipFill>
          <a:blip r:embed="rId8"/>
          <a:stretch>
            <a:fillRect/>
          </a:stretch>
        </p:blipFill>
        <p:spPr>
          <a:xfrm>
            <a:off x="5026754" y="2421007"/>
            <a:ext cx="916620" cy="916620"/>
          </a:xfrm>
          <a:prstGeom prst="rect">
            <a:avLst/>
          </a:prstGeom>
        </p:spPr>
      </p:pic>
      <p:sp>
        <p:nvSpPr>
          <p:cNvPr id="7" name="灯片编号占位符 6"/>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914400" y="635000"/>
            <a:ext cx="7315200" cy="2143125"/>
          </a:xfrm>
          <a:prstGeom prst="rect">
            <a:avLst/>
          </a:prstGeom>
          <a:noFill/>
        </p:spPr>
        <p:txBody>
          <a:bodyPr vert="horz" wrap="square" rtlCol="0" anchor="ctr" anchorCtr="0">
            <a:noAutofit/>
          </a:bodyPr>
          <a:lstStyle/>
          <a:p>
            <a:r>
              <a:rPr lang="zh-CN" altLang="en-US" sz="3600" dirty="0">
                <a:latin typeface="华文新魏" panose="02010800040101010101" pitchFamily="2" charset="-122"/>
                <a:ea typeface="华文新魏" panose="02010800040101010101" pitchFamily="2" charset="-122"/>
              </a:rPr>
              <a:t>我现在用的</a:t>
            </a:r>
            <a:r>
              <a:rPr lang="en-US" altLang="zh-CN" sz="3600" dirty="0">
                <a:latin typeface="华文新魏" panose="02010800040101010101" pitchFamily="2" charset="-122"/>
                <a:ea typeface="华文新魏" panose="02010800040101010101" pitchFamily="2" charset="-122"/>
              </a:rPr>
              <a:t>IDE</a:t>
            </a:r>
            <a:r>
              <a:rPr lang="zh-CN" altLang="en-US" sz="3600" dirty="0">
                <a:latin typeface="华文新魏" panose="02010800040101010101" pitchFamily="2" charset="-122"/>
                <a:ea typeface="华文新魏" panose="02010800040101010101" pitchFamily="2" charset="-122"/>
              </a:rPr>
              <a:t>是</a:t>
            </a:r>
            <a:endParaRPr lang="zh-CN" altLang="en-US" sz="3600" dirty="0">
              <a:latin typeface="华文新魏" panose="02010800040101010101" pitchFamily="2" charset="-122"/>
              <a:ea typeface="华文新魏" panose="02010800040101010101" pitchFamily="2" charset="-122"/>
            </a:endParaRPr>
          </a:p>
        </p:txBody>
      </p:sp>
      <p:sp>
        <p:nvSpPr>
          <p:cNvPr id="6" name="文本框 5"/>
          <p:cNvSpPr txBox="1"/>
          <p:nvPr>
            <p:custDataLst>
              <p:tags r:id="rId2"/>
            </p:custDataLst>
          </p:nvPr>
        </p:nvSpPr>
        <p:spPr>
          <a:xfrm>
            <a:off x="1828800" y="2786063"/>
            <a:ext cx="6400800" cy="642938"/>
          </a:xfrm>
          <a:prstGeom prst="rect">
            <a:avLst/>
          </a:prstGeom>
          <a:noFill/>
        </p:spPr>
        <p:txBody>
          <a:bodyPr vert="horz" wrap="none" rtlCol="0" anchor="ctr" anchorCtr="0">
            <a:noAutofit/>
          </a:bodyPr>
          <a:lstStyle/>
          <a:p>
            <a:r>
              <a:rPr lang="en-US" altLang="zh-CN" sz="2800" dirty="0">
                <a:latin typeface="华文新魏" panose="02010800040101010101" pitchFamily="2" charset="-122"/>
                <a:ea typeface="华文新魏" panose="02010800040101010101" pitchFamily="2" charset="-122"/>
              </a:rPr>
              <a:t>DEV</a:t>
            </a:r>
            <a:r>
              <a:rPr lang="zh-CN" altLang="en-US" sz="2800" dirty="0">
                <a:latin typeface="华文新魏" panose="02010800040101010101" pitchFamily="2" charset="-122"/>
                <a:ea typeface="华文新魏" panose="02010800040101010101" pitchFamily="2" charset="-122"/>
              </a:rPr>
              <a:t> </a:t>
            </a:r>
            <a:r>
              <a:rPr lang="en-US" altLang="zh-CN" sz="2800" dirty="0">
                <a:latin typeface="华文新魏" panose="02010800040101010101" pitchFamily="2" charset="-122"/>
                <a:ea typeface="华文新魏" panose="02010800040101010101" pitchFamily="2" charset="-122"/>
              </a:rPr>
              <a:t>C++</a:t>
            </a:r>
            <a:endParaRPr lang="zh-CN" altLang="en-US" sz="2800" dirty="0">
              <a:latin typeface="华文新魏" panose="02010800040101010101" pitchFamily="2" charset="-122"/>
              <a:ea typeface="华文新魏" panose="02010800040101010101" pitchFamily="2" charset="-122"/>
            </a:endParaRPr>
          </a:p>
        </p:txBody>
      </p:sp>
      <p:sp>
        <p:nvSpPr>
          <p:cNvPr id="7" name="文本框 6"/>
          <p:cNvSpPr txBox="1"/>
          <p:nvPr>
            <p:custDataLst>
              <p:tags r:id="rId3"/>
            </p:custDataLst>
          </p:nvPr>
        </p:nvSpPr>
        <p:spPr>
          <a:xfrm>
            <a:off x="1828800" y="3643313"/>
            <a:ext cx="6400800" cy="642938"/>
          </a:xfrm>
          <a:prstGeom prst="rect">
            <a:avLst/>
          </a:prstGeom>
          <a:noFill/>
        </p:spPr>
        <p:txBody>
          <a:bodyPr vert="horz" wrap="none" rtlCol="0" anchor="ctr" anchorCtr="0">
            <a:noAutofit/>
          </a:bodyPr>
          <a:lstStyle/>
          <a:p>
            <a:r>
              <a:rPr lang="en-US" altLang="zh-CN" sz="2800" dirty="0">
                <a:latin typeface="华文新魏" panose="02010800040101010101" pitchFamily="2" charset="-122"/>
                <a:ea typeface="华文新魏" panose="02010800040101010101" pitchFamily="2" charset="-122"/>
              </a:rPr>
              <a:t>Visual</a:t>
            </a:r>
            <a:r>
              <a:rPr lang="zh-CN" altLang="en-US" sz="2800" dirty="0">
                <a:latin typeface="华文新魏" panose="02010800040101010101" pitchFamily="2" charset="-122"/>
                <a:ea typeface="华文新魏" panose="02010800040101010101" pitchFamily="2" charset="-122"/>
              </a:rPr>
              <a:t> </a:t>
            </a:r>
            <a:r>
              <a:rPr lang="en-US" altLang="zh-CN" sz="2800" dirty="0">
                <a:latin typeface="华文新魏" panose="02010800040101010101" pitchFamily="2" charset="-122"/>
                <a:ea typeface="华文新魏" panose="02010800040101010101" pitchFamily="2" charset="-122"/>
              </a:rPr>
              <a:t>Studio</a:t>
            </a:r>
            <a:endParaRPr lang="zh-CN" altLang="en-US" sz="2800" dirty="0">
              <a:latin typeface="华文新魏" panose="02010800040101010101" pitchFamily="2" charset="-122"/>
              <a:ea typeface="华文新魏" panose="02010800040101010101" pitchFamily="2" charset="-122"/>
            </a:endParaRPr>
          </a:p>
        </p:txBody>
      </p:sp>
      <p:sp>
        <p:nvSpPr>
          <p:cNvPr id="8" name="文本框 7"/>
          <p:cNvSpPr txBox="1"/>
          <p:nvPr>
            <p:custDataLst>
              <p:tags r:id="rId4"/>
            </p:custDataLst>
          </p:nvPr>
        </p:nvSpPr>
        <p:spPr>
          <a:xfrm>
            <a:off x="1828800" y="4500563"/>
            <a:ext cx="6400800" cy="642938"/>
          </a:xfrm>
          <a:prstGeom prst="rect">
            <a:avLst/>
          </a:prstGeom>
          <a:noFill/>
        </p:spPr>
        <p:txBody>
          <a:bodyPr vert="horz" wrap="none" rtlCol="0" anchor="ctr" anchorCtr="0">
            <a:noAutofit/>
          </a:bodyPr>
          <a:lstStyle/>
          <a:p>
            <a:r>
              <a:rPr lang="zh-CN" altLang="en-US" sz="2800" dirty="0">
                <a:latin typeface="华文新魏" panose="02010800040101010101" pitchFamily="2" charset="-122"/>
                <a:ea typeface="华文新魏" panose="02010800040101010101" pitchFamily="2" charset="-122"/>
              </a:rPr>
              <a:t>文本编辑器</a:t>
            </a:r>
            <a:endParaRPr lang="zh-CN" altLang="en-US" sz="2800" dirty="0">
              <a:latin typeface="华文新魏" panose="02010800040101010101" pitchFamily="2" charset="-122"/>
              <a:ea typeface="华文新魏" panose="02010800040101010101" pitchFamily="2" charset="-122"/>
            </a:endParaRPr>
          </a:p>
        </p:txBody>
      </p:sp>
      <p:sp>
        <p:nvSpPr>
          <p:cNvPr id="9" name="文本框 8"/>
          <p:cNvSpPr txBox="1"/>
          <p:nvPr>
            <p:custDataLst>
              <p:tags r:id="rId5"/>
            </p:custDataLst>
          </p:nvPr>
        </p:nvSpPr>
        <p:spPr>
          <a:xfrm>
            <a:off x="1828800" y="5357813"/>
            <a:ext cx="6400800" cy="642938"/>
          </a:xfrm>
          <a:prstGeom prst="rect">
            <a:avLst/>
          </a:prstGeom>
          <a:noFill/>
        </p:spPr>
        <p:txBody>
          <a:bodyPr vert="horz" wrap="none" rtlCol="0" anchor="ctr" anchorCtr="0">
            <a:noAutofit/>
          </a:bodyPr>
          <a:lstStyle/>
          <a:p>
            <a:r>
              <a:rPr lang="zh-CN" altLang="en-US" sz="2800" dirty="0">
                <a:latin typeface="华文新魏" panose="02010800040101010101" pitchFamily="2" charset="-122"/>
                <a:ea typeface="华文新魏" panose="02010800040101010101" pitchFamily="2" charset="-122"/>
              </a:rPr>
              <a:t>其他</a:t>
            </a:r>
            <a:endPar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矩形 9"/>
          <p:cNvSpPr>
            <a:spLocks noChangeAspect="1"/>
          </p:cNvSpPr>
          <p:nvPr>
            <p:custDataLst>
              <p:tags r:id="rId6"/>
            </p:custDataLst>
          </p:nvPr>
        </p:nvSpPr>
        <p:spPr>
          <a:xfrm>
            <a:off x="1114425" y="28503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10"/>
          <p:cNvSpPr>
            <a:spLocks noChangeAspect="1"/>
          </p:cNvSpPr>
          <p:nvPr>
            <p:custDataLst>
              <p:tags r:id="rId7"/>
            </p:custDataLst>
          </p:nvPr>
        </p:nvSpPr>
        <p:spPr>
          <a:xfrm>
            <a:off x="1114425" y="37076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2" name="矩形 11"/>
          <p:cNvSpPr>
            <a:spLocks noChangeAspect="1"/>
          </p:cNvSpPr>
          <p:nvPr>
            <p:custDataLst>
              <p:tags r:id="rId8"/>
            </p:custDataLst>
          </p:nvPr>
        </p:nvSpPr>
        <p:spPr>
          <a:xfrm>
            <a:off x="1114425" y="456485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12"/>
          <p:cNvSpPr>
            <a:spLocks noChangeAspect="1"/>
          </p:cNvSpPr>
          <p:nvPr>
            <p:custDataLst>
              <p:tags r:id="rId9"/>
            </p:custDataLst>
          </p:nvPr>
        </p:nvSpPr>
        <p:spPr>
          <a:xfrm>
            <a:off x="1114425" y="5422106"/>
            <a:ext cx="514350" cy="514350"/>
          </a:xfrm>
          <a:prstGeom prst="rect">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endParaRPr lang="zh-CN" altLang="en-US" sz="16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圆角矩形 13"/>
          <p:cNvSpPr/>
          <p:nvPr>
            <p:custDataLst>
              <p:tags r:id="rId10"/>
            </p:custDataLst>
          </p:nvPr>
        </p:nvSpPr>
        <p:spPr>
          <a:xfrm>
            <a:off x="6172200" y="6215063"/>
            <a:ext cx="1543050" cy="411480"/>
          </a:xfrm>
          <a:prstGeom prst="roundRect">
            <a:avLst/>
          </a:prstGeom>
          <a:solidFill>
            <a:srgbClr val="808080"/>
          </a:solidFill>
          <a:ln w="381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提交</a:t>
            </a:r>
            <a:endParaRPr lang="zh-CN" altLang="en-US" sz="16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6" name="组合 25"/>
          <p:cNvGrpSpPr/>
          <p:nvPr>
            <p:custDataLst>
              <p:tags r:id="rId11"/>
            </p:custDataLst>
          </p:nvPr>
        </p:nvGrpSpPr>
        <p:grpSpPr>
          <a:xfrm>
            <a:off x="0" y="0"/>
            <a:ext cx="9144000" cy="635000"/>
            <a:chOff x="0" y="0"/>
            <a:chExt cx="9144000" cy="635000"/>
          </a:xfrm>
        </p:grpSpPr>
        <p:sp>
          <p:nvSpPr>
            <p:cNvPr id="15" name="TitleBackground"/>
            <p:cNvSpPr/>
            <p:nvPr>
              <p:custDataLst>
                <p:tags r:id="rId12"/>
              </p:custDataLst>
            </p:nvPr>
          </p:nvSpPr>
          <p:spPr>
            <a:xfrm>
              <a:off x="0" y="0"/>
              <a:ext cx="9144000" cy="635000"/>
            </a:xfrm>
            <a:prstGeom prst="rect">
              <a:avLst/>
            </a:prstGeom>
            <a:solidFill>
              <a:srgbClr val="F6F7F8"/>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3"/>
              </p:custDataLst>
            </p:nvPr>
          </p:nvSpPr>
          <p:spPr>
            <a:xfrm>
              <a:off x="0" y="0"/>
              <a:ext cx="190500" cy="635000"/>
            </a:xfrm>
            <a:prstGeom prst="rect">
              <a:avLst/>
            </a:prstGeom>
            <a:solidFill>
              <a:srgbClr val="639EF4"/>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4"/>
              </p:custDataLst>
            </p:nvPr>
          </p:nvSpPr>
          <p:spPr>
            <a:xfrm>
              <a:off x="254000" y="0"/>
              <a:ext cx="1905000" cy="635000"/>
            </a:xfrm>
            <a:prstGeom prst="rect">
              <a:avLst/>
            </a:prstGeom>
            <a:noFill/>
          </p:spPr>
          <p:txBody>
            <a:bodyPr vert="horz" wrap="none" rtlCol="0" anchor="ctr" anchorCtr="0">
              <a:noAutofit/>
            </a:bodyPr>
            <a:lstStyle/>
            <a:p>
              <a:r>
                <a:rPr lang="zh-CN" altLang="en-US" sz="2600"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投票</a:t>
              </a:r>
              <a:endParaRPr lang="zh-CN" altLang="en-US" sz="2600" b="1"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5" name="TipText"/>
            <p:cNvSpPr txBox="1"/>
            <p:nvPr>
              <p:custDataLst>
                <p:tags r:id="rId15"/>
              </p:custDataLst>
            </p:nvPr>
          </p:nvSpPr>
          <p:spPr>
            <a:xfrm>
              <a:off x="1195705" y="109220"/>
              <a:ext cx="2286000" cy="508000"/>
            </a:xfrm>
            <a:prstGeom prst="rect">
              <a:avLst/>
            </a:prstGeom>
            <a:noFill/>
          </p:spPr>
          <p:txBody>
            <a:bodyPr vert="horz" wrap="none" rtlCol="0" anchor="ctr" anchorCtr="0">
              <a:noAutofit/>
            </a:bodyPr>
            <a:lstStyle/>
            <a:p>
              <a:r>
                <a:rPr lang="zh-CN" altLang="en-US" sz="2000" b="1">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最多可选</a:t>
              </a:r>
              <a:r>
                <a:rPr lang="en-US" altLang="zh-CN" sz="2000" b="1">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000" b="1">
                  <a:solidFill>
                    <a:srgbClr val="808080"/>
                  </a:solidFill>
                  <a:latin typeface="微软雅黑" panose="020B0503020204020204" pitchFamily="34" charset="-122"/>
                  <a:ea typeface="微软雅黑" panose="020B0503020204020204" pitchFamily="34" charset="-122"/>
                  <a:sym typeface="微软雅黑" panose="020B0503020204020204" pitchFamily="34" charset="-122"/>
                </a:rPr>
                <a:t>项</a:t>
              </a:r>
              <a:endParaRPr lang="zh-CN" altLang="en-US" sz="2000" b="1" dirty="0">
                <a:solidFill>
                  <a:srgbClr val="80808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4" name="图片 3"/>
          <p:cNvPicPr/>
          <p:nvPr>
            <p:custDataLst>
              <p:tags r:id="rId16"/>
            </p:custDataLst>
          </p:nvPr>
        </p:nvPicPr>
        <p:blipFill>
          <a:blip r:embed="rId17">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
        <p:nvSpPr>
          <p:cNvPr id="2" name="灯片编号占位符 1"/>
          <p:cNvSpPr>
            <a:spLocks noGrp="1"/>
          </p:cNvSpPr>
          <p:nvPr>
            <p:ph type="sldNum" sz="quarter" idx="12"/>
          </p:nvPr>
        </p:nvSpPr>
        <p:spPr/>
        <p:txBody>
          <a:bodyPr/>
          <a:lstStyle/>
          <a:p>
            <a:pPr>
              <a:defRPr/>
            </a:pPr>
            <a:fld id="{C34C3BD7-260C-4BC9-9C17-940D7F59C4D1}" type="slidenum">
              <a:rPr lang="en-US" altLang="zh-CN" smtClean="0"/>
            </a:fld>
            <a:endParaRPr lang="en-US" altLang="zh-CN"/>
          </a:p>
        </p:txBody>
      </p:sp>
    </p:spTree>
    <p:custDataLst>
      <p:tags r:id="rId18"/>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Visual</a:t>
            </a:r>
            <a:r>
              <a:rPr lang="zh-CN" altLang="en-US" dirty="0"/>
              <a:t> </a:t>
            </a:r>
            <a:r>
              <a:rPr lang="en-US" altLang="zh-CN" dirty="0"/>
              <a:t>Studio</a:t>
            </a:r>
            <a:r>
              <a:rPr lang="zh-CN" altLang="en-US" dirty="0"/>
              <a:t> </a:t>
            </a:r>
            <a:r>
              <a:rPr lang="en-US" altLang="zh-CN" dirty="0"/>
              <a:t>Code</a:t>
            </a:r>
            <a:endParaRPr lang="zh-CN" altLang="en-US" dirty="0"/>
          </a:p>
        </p:txBody>
      </p:sp>
      <p:sp>
        <p:nvSpPr>
          <p:cNvPr id="3" name="内容占位符 2"/>
          <p:cNvSpPr>
            <a:spLocks noGrp="1"/>
          </p:cNvSpPr>
          <p:nvPr>
            <p:ph idx="1"/>
          </p:nvPr>
        </p:nvSpPr>
        <p:spPr>
          <a:xfrm>
            <a:off x="611560" y="1203907"/>
            <a:ext cx="8047806" cy="4749029"/>
          </a:xfrm>
        </p:spPr>
        <p:txBody>
          <a:bodyPr/>
          <a:lstStyle/>
          <a:p>
            <a:r>
              <a:rPr lang="en-US" altLang="zh-CN" dirty="0"/>
              <a:t>Visual</a:t>
            </a:r>
            <a:r>
              <a:rPr lang="zh-CN" altLang="en-US" dirty="0"/>
              <a:t> </a:t>
            </a:r>
            <a:r>
              <a:rPr lang="en-US" altLang="zh-CN" dirty="0"/>
              <a:t>Studio</a:t>
            </a:r>
            <a:endParaRPr lang="en-US" altLang="zh-CN" dirty="0"/>
          </a:p>
          <a:p>
            <a:pPr lvl="1"/>
            <a:r>
              <a:rPr lang="en-US" altLang="zh-CN" dirty="0"/>
              <a:t>VS</a:t>
            </a:r>
            <a:r>
              <a:rPr lang="zh-CN" altLang="en-US" dirty="0"/>
              <a:t>是一个基本完整的开发工具集，它包括了整个软件生命周期中所需要的大部分工具，支持</a:t>
            </a:r>
            <a:r>
              <a:rPr lang="en-US" altLang="zh-CN" dirty="0"/>
              <a:t>Windows/Mac</a:t>
            </a:r>
            <a:endParaRPr lang="en-US" altLang="zh-CN" dirty="0"/>
          </a:p>
          <a:p>
            <a:r>
              <a:rPr lang="en-US" altLang="zh-CN" dirty="0">
                <a:hlinkClick r:id="rId1"/>
              </a:rPr>
              <a:t>Visual</a:t>
            </a:r>
            <a:r>
              <a:rPr lang="zh-CN" altLang="en-US" dirty="0">
                <a:hlinkClick r:id="rId1"/>
              </a:rPr>
              <a:t> </a:t>
            </a:r>
            <a:r>
              <a:rPr lang="en-US" altLang="zh-CN" dirty="0">
                <a:hlinkClick r:id="rId1"/>
              </a:rPr>
              <a:t>Studio</a:t>
            </a:r>
            <a:r>
              <a:rPr lang="zh-CN" altLang="en-US" dirty="0">
                <a:hlinkClick r:id="rId1"/>
              </a:rPr>
              <a:t> </a:t>
            </a:r>
            <a:r>
              <a:rPr lang="en-US" altLang="zh-CN" dirty="0">
                <a:hlinkClick r:id="rId1"/>
              </a:rPr>
              <a:t>Code</a:t>
            </a:r>
            <a:endParaRPr lang="en-US" altLang="zh-CN" dirty="0"/>
          </a:p>
          <a:p>
            <a:pPr lvl="1"/>
            <a:r>
              <a:rPr lang="zh-CN" altLang="en-US" dirty="0"/>
              <a:t>代码编译器，支持众多插件，跨平台</a:t>
            </a:r>
            <a:endParaRPr lang="en-US" altLang="zh-CN" dirty="0"/>
          </a:p>
          <a:p>
            <a:endParaRPr lang="en-US" altLang="zh-CN" dirty="0"/>
          </a:p>
          <a:p>
            <a:pPr marL="0" indent="0">
              <a:buNone/>
            </a:pPr>
            <a:endParaRPr lang="en-US" altLang="zh-CN" dirty="0"/>
          </a:p>
          <a:p>
            <a:pPr marL="0" indent="0">
              <a:buNone/>
            </a:pPr>
            <a:endParaRPr lang="zh-CN" altLang="en-US"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1920" y="1151741"/>
            <a:ext cx="504056" cy="504056"/>
          </a:xfrm>
          <a:prstGeom prst="rect">
            <a:avLst/>
          </a:prstGeom>
        </p:spPr>
      </p:pic>
      <p:pic>
        <p:nvPicPr>
          <p:cNvPr id="5" name="图片 4"/>
          <p:cNvPicPr>
            <a:picLocks noChangeAspect="1"/>
          </p:cNvPicPr>
          <p:nvPr/>
        </p:nvPicPr>
        <p:blipFill>
          <a:blip r:embed="rId3"/>
          <a:stretch>
            <a:fillRect/>
          </a:stretch>
        </p:blipFill>
        <p:spPr>
          <a:xfrm>
            <a:off x="1115616" y="3356992"/>
            <a:ext cx="5184576" cy="3273314"/>
          </a:xfrm>
          <a:prstGeom prst="rect">
            <a:avLst/>
          </a:prstGeom>
        </p:spPr>
      </p:pic>
      <p:pic>
        <p:nvPicPr>
          <p:cNvPr id="11" name="图片 10"/>
          <p:cNvPicPr>
            <a:picLocks noChangeAspect="1"/>
          </p:cNvPicPr>
          <p:nvPr/>
        </p:nvPicPr>
        <p:blipFill>
          <a:blip r:embed="rId4"/>
          <a:stretch>
            <a:fillRect/>
          </a:stretch>
        </p:blipFill>
        <p:spPr>
          <a:xfrm>
            <a:off x="4860032" y="2426413"/>
            <a:ext cx="503999" cy="503999"/>
          </a:xfrm>
          <a:prstGeom prst="rect">
            <a:avLst/>
          </a:prstGeom>
        </p:spPr>
      </p:pic>
      <p:sp>
        <p:nvSpPr>
          <p:cNvPr id="4" name="灯片编号占位符 3"/>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参考书目</a:t>
            </a:r>
            <a:endParaRPr lang="zh-CN" altLang="en-US" dirty="0"/>
          </a:p>
        </p:txBody>
      </p:sp>
      <p:sp>
        <p:nvSpPr>
          <p:cNvPr id="3" name="内容占位符 2"/>
          <p:cNvSpPr>
            <a:spLocks noGrp="1"/>
          </p:cNvSpPr>
          <p:nvPr>
            <p:ph idx="1"/>
          </p:nvPr>
        </p:nvSpPr>
        <p:spPr>
          <a:xfrm>
            <a:off x="340618" y="1196752"/>
            <a:ext cx="8047806" cy="4749029"/>
          </a:xfrm>
        </p:spPr>
        <p:txBody>
          <a:bodyPr/>
          <a:lstStyle/>
          <a:p>
            <a:pPr marL="0" indent="0">
              <a:buNone/>
            </a:pPr>
            <a:r>
              <a:rPr lang="en-US" altLang="zh-CN" dirty="0"/>
              <a:t>  </a:t>
            </a:r>
            <a:r>
              <a:rPr lang="zh-CN" altLang="en-US" dirty="0"/>
              <a:t>  </a:t>
            </a:r>
            <a:r>
              <a:rPr lang="en-US" altLang="zh-CN" dirty="0"/>
              <a:t>C++</a:t>
            </a:r>
            <a:r>
              <a:rPr lang="zh-CN" altLang="en-US" dirty="0"/>
              <a:t>编程思想</a:t>
            </a:r>
            <a:endParaRPr lang="en-US" altLang="zh-CN" dirty="0"/>
          </a:p>
          <a:p>
            <a:pPr marL="0" indent="0">
              <a:buNone/>
            </a:pPr>
            <a:r>
              <a:rPr lang="zh-CN" altLang="en-US" dirty="0"/>
              <a:t>  </a:t>
            </a:r>
            <a:r>
              <a:rPr lang="en-US" altLang="zh-CN" dirty="0"/>
              <a:t>(2017</a:t>
            </a:r>
            <a:r>
              <a:rPr lang="zh-CN" altLang="en-US" dirty="0"/>
              <a:t>年</a:t>
            </a:r>
            <a:r>
              <a:rPr lang="en-US" altLang="zh-CN" dirty="0"/>
              <a:t>8</a:t>
            </a:r>
            <a:r>
              <a:rPr lang="zh-CN" altLang="en-US" dirty="0"/>
              <a:t>月重印</a:t>
            </a:r>
            <a:r>
              <a:rPr lang="en-US" altLang="zh-CN" dirty="0"/>
              <a:t>)</a:t>
            </a:r>
            <a:endParaRPr lang="zh-CN" altLang="en-US" dirty="0"/>
          </a:p>
        </p:txBody>
      </p:sp>
      <p:pic>
        <p:nvPicPr>
          <p:cNvPr id="4" name="图片 7"/>
          <p:cNvPicPr>
            <a:picLocks noChangeAspect="1"/>
          </p:cNvPicPr>
          <p:nvPr/>
        </p:nvPicPr>
        <p:blipFill>
          <a:blip r:embed="rId1">
            <a:extLst>
              <a:ext uri="{28A0092B-C50C-407E-A947-70E740481C1C}">
                <a14:useLocalDpi xmlns:a14="http://schemas.microsoft.com/office/drawing/2010/main" val="0"/>
              </a:ext>
            </a:extLst>
          </a:blip>
          <a:srcRect l="13855" r="13342"/>
          <a:stretch>
            <a:fillRect/>
          </a:stretch>
        </p:blipFill>
        <p:spPr bwMode="auto">
          <a:xfrm>
            <a:off x="787574" y="2242057"/>
            <a:ext cx="3026745" cy="4159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p:cNvPicPr>
            <a:picLocks noChangeAspect="1"/>
          </p:cNvPicPr>
          <p:nvPr/>
        </p:nvPicPr>
        <p:blipFill>
          <a:blip r:embed="rId2"/>
          <a:stretch>
            <a:fillRect/>
          </a:stretch>
        </p:blipFill>
        <p:spPr>
          <a:xfrm>
            <a:off x="5402074" y="2204864"/>
            <a:ext cx="2986350" cy="4196277"/>
          </a:xfrm>
          <a:prstGeom prst="rect">
            <a:avLst/>
          </a:prstGeom>
        </p:spPr>
      </p:pic>
      <p:sp>
        <p:nvSpPr>
          <p:cNvPr id="7" name="内容占位符 2"/>
          <p:cNvSpPr txBox="1"/>
          <p:nvPr/>
        </p:nvSpPr>
        <p:spPr bwMode="auto">
          <a:xfrm>
            <a:off x="5209436" y="1300742"/>
            <a:ext cx="3326891" cy="4749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400" eaLnBrk="1" hangingPunct="1">
              <a:buFont typeface="Wingdings" panose="05000000000000000000" pitchFamily="2" charset="2"/>
              <a:buNone/>
            </a:pPr>
            <a:r>
              <a:rPr lang="zh-CN" altLang="en-US" dirty="0"/>
              <a:t>设计模式</a:t>
            </a:r>
            <a:endParaRPr lang="en-US" altLang="zh-CN" dirty="0"/>
          </a:p>
        </p:txBody>
      </p:sp>
      <p:sp>
        <p:nvSpPr>
          <p:cNvPr id="5" name="灯片编号占位符 4"/>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Visual</a:t>
            </a:r>
            <a:r>
              <a:rPr lang="zh-CN" altLang="en-US" dirty="0"/>
              <a:t> </a:t>
            </a:r>
            <a:r>
              <a:rPr lang="en-US" altLang="zh-CN" dirty="0"/>
              <a:t>Studio</a:t>
            </a:r>
            <a:r>
              <a:rPr lang="zh-CN" altLang="en-US" dirty="0"/>
              <a:t> </a:t>
            </a:r>
            <a:r>
              <a:rPr lang="en-US" altLang="zh-CN" dirty="0"/>
              <a:t>Code</a:t>
            </a:r>
            <a:r>
              <a:rPr lang="zh-CN" altLang="en-US" dirty="0"/>
              <a:t>插件</a:t>
            </a:r>
            <a:endParaRPr lang="zh-CN" altLang="en-US" dirty="0"/>
          </a:p>
        </p:txBody>
      </p:sp>
      <p:sp>
        <p:nvSpPr>
          <p:cNvPr id="12" name="内容占位符 2"/>
          <p:cNvSpPr>
            <a:spLocks noGrp="1"/>
          </p:cNvSpPr>
          <p:nvPr>
            <p:ph idx="1"/>
          </p:nvPr>
        </p:nvSpPr>
        <p:spPr>
          <a:xfrm>
            <a:off x="628650" y="1196751"/>
            <a:ext cx="8515350" cy="2448273"/>
          </a:xfrm>
        </p:spPr>
        <p:txBody>
          <a:bodyPr/>
          <a:lstStyle/>
          <a:p>
            <a:r>
              <a:rPr lang="zh-CN" altLang="en-US" dirty="0"/>
              <a:t>推荐安装插件增强用户体验</a:t>
            </a:r>
            <a:endParaRPr lang="en-US" altLang="zh-CN" dirty="0"/>
          </a:p>
          <a:p>
            <a:pPr lvl="1"/>
            <a:r>
              <a:rPr lang="en-US" altLang="zh-CN" dirty="0"/>
              <a:t>Chinese</a:t>
            </a:r>
            <a:r>
              <a:rPr lang="zh-CN" altLang="en-US" dirty="0"/>
              <a:t> </a:t>
            </a:r>
            <a:r>
              <a:rPr lang="en-US" altLang="zh-CN" dirty="0"/>
              <a:t>(Simplified):</a:t>
            </a:r>
            <a:r>
              <a:rPr lang="zh-CN" altLang="en-US" dirty="0"/>
              <a:t> 中文语言包</a:t>
            </a:r>
            <a:endParaRPr lang="en-US" altLang="zh-CN" dirty="0"/>
          </a:p>
          <a:p>
            <a:pPr lvl="1"/>
            <a:r>
              <a:rPr lang="en-US" altLang="zh-CN" dirty="0"/>
              <a:t>C/C++:</a:t>
            </a:r>
            <a:r>
              <a:rPr lang="zh-CN" altLang="en-US" dirty="0"/>
              <a:t> 提供</a:t>
            </a:r>
            <a:r>
              <a:rPr lang="en-US" altLang="zh-CN" dirty="0"/>
              <a:t>Debug</a:t>
            </a:r>
            <a:r>
              <a:rPr lang="zh-CN" altLang="en-US" dirty="0"/>
              <a:t>功能</a:t>
            </a:r>
            <a:endParaRPr lang="en-US" altLang="zh-CN" dirty="0"/>
          </a:p>
          <a:p>
            <a:pPr lvl="1"/>
            <a:r>
              <a:rPr lang="en-US" altLang="zh-CN" dirty="0"/>
              <a:t>Code</a:t>
            </a:r>
            <a:r>
              <a:rPr lang="zh-CN" altLang="en-US" dirty="0"/>
              <a:t> </a:t>
            </a:r>
            <a:r>
              <a:rPr lang="en-US" altLang="zh-CN" dirty="0"/>
              <a:t>Runner:</a:t>
            </a:r>
            <a:r>
              <a:rPr lang="zh-CN" altLang="en-US" dirty="0"/>
              <a:t> 支持右键运行程序</a:t>
            </a:r>
            <a:endParaRPr lang="en-US" altLang="zh-CN" dirty="0"/>
          </a:p>
          <a:p>
            <a:pPr lvl="1"/>
            <a:r>
              <a:rPr lang="en-US" altLang="zh-CN" dirty="0"/>
              <a:t>Remote-SSH:</a:t>
            </a:r>
            <a:r>
              <a:rPr lang="zh-CN" altLang="en-US" dirty="0"/>
              <a:t> </a:t>
            </a:r>
            <a:r>
              <a:rPr lang="en-US" altLang="zh-CN" dirty="0" err="1"/>
              <a:t>ssh</a:t>
            </a:r>
            <a:r>
              <a:rPr lang="zh-CN" altLang="en-US" dirty="0"/>
              <a:t>连接服务器，服务器与本地之间文件拷贝</a:t>
            </a:r>
            <a:endParaRPr lang="en-US" altLang="zh-CN" dirty="0"/>
          </a:p>
          <a:p>
            <a:endParaRPr lang="zh-CN" altLang="en-US" sz="3200" dirty="0"/>
          </a:p>
        </p:txBody>
      </p:sp>
      <p:pic>
        <p:nvPicPr>
          <p:cNvPr id="11" name="图片 10"/>
          <p:cNvPicPr>
            <a:picLocks noChangeAspect="1"/>
          </p:cNvPicPr>
          <p:nvPr/>
        </p:nvPicPr>
        <p:blipFill>
          <a:blip r:embed="rId1"/>
          <a:stretch>
            <a:fillRect/>
          </a:stretch>
        </p:blipFill>
        <p:spPr>
          <a:xfrm>
            <a:off x="2666315" y="3645024"/>
            <a:ext cx="5399897" cy="3212976"/>
          </a:xfrm>
          <a:prstGeom prst="rect">
            <a:avLst/>
          </a:prstGeom>
        </p:spPr>
      </p:pic>
      <p:cxnSp>
        <p:nvCxnSpPr>
          <p:cNvPr id="15" name="直线箭头连接符 14"/>
          <p:cNvCxnSpPr/>
          <p:nvPr/>
        </p:nvCxnSpPr>
        <p:spPr>
          <a:xfrm>
            <a:off x="1209220" y="4941168"/>
            <a:ext cx="1423070" cy="44574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95536" y="4437599"/>
            <a:ext cx="1415772" cy="461665"/>
          </a:xfrm>
          <a:prstGeom prst="rect">
            <a:avLst/>
          </a:prstGeom>
        </p:spPr>
        <p:txBody>
          <a:bodyPr wrap="none">
            <a:spAutoFit/>
          </a:bodyPr>
          <a:lstStyle/>
          <a:p>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插件管理</a:t>
            </a:r>
            <a:endParaRPr lang="zh-CN" altLang="en-US" sz="2400" dirty="0">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4" name="灯片编号占位符 3"/>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Visual</a:t>
            </a:r>
            <a:r>
              <a:rPr lang="zh-CN" altLang="en-US" dirty="0"/>
              <a:t> </a:t>
            </a:r>
            <a:r>
              <a:rPr lang="en-US" altLang="zh-CN" dirty="0"/>
              <a:t>Studio</a:t>
            </a:r>
            <a:r>
              <a:rPr lang="zh-CN" altLang="en-US" dirty="0"/>
              <a:t> </a:t>
            </a:r>
            <a:r>
              <a:rPr lang="en-US" altLang="zh-CN" dirty="0"/>
              <a:t>Code</a:t>
            </a:r>
            <a:r>
              <a:rPr lang="zh-CN" altLang="en-US" dirty="0"/>
              <a:t>使用示例</a:t>
            </a:r>
            <a:endParaRPr lang="zh-CN" altLang="en-US" dirty="0"/>
          </a:p>
        </p:txBody>
      </p:sp>
      <p:sp>
        <p:nvSpPr>
          <p:cNvPr id="12" name="内容占位符 2"/>
          <p:cNvSpPr>
            <a:spLocks noGrp="1"/>
          </p:cNvSpPr>
          <p:nvPr>
            <p:ph idx="1"/>
          </p:nvPr>
        </p:nvSpPr>
        <p:spPr>
          <a:xfrm>
            <a:off x="179512" y="1196751"/>
            <a:ext cx="8964488" cy="5661249"/>
          </a:xfrm>
        </p:spPr>
        <p:txBody>
          <a:bodyPr/>
          <a:lstStyle/>
          <a:p>
            <a:r>
              <a:rPr lang="zh-CN" altLang="en-US" dirty="0"/>
              <a:t>在以下链接中查看不同系统安装</a:t>
            </a:r>
            <a:r>
              <a:rPr lang="en-US" altLang="zh-CN" dirty="0"/>
              <a:t>C++</a:t>
            </a:r>
            <a:r>
              <a:rPr lang="zh-CN" altLang="en-US" dirty="0"/>
              <a:t>插件的教程</a:t>
            </a:r>
            <a:endParaRPr lang="en-US" altLang="zh-CN" dirty="0"/>
          </a:p>
          <a:p>
            <a:pPr lvl="1"/>
            <a:r>
              <a:rPr lang="en-US" altLang="zh-CN" sz="2000" dirty="0">
                <a:hlinkClick r:id="rId1"/>
              </a:rPr>
              <a:t>https://code.visualstudio.com/docs/languages/cpp</a:t>
            </a:r>
            <a:endParaRPr lang="en-US" altLang="zh-CN" dirty="0"/>
          </a:p>
          <a:p>
            <a:r>
              <a:rPr lang="zh-CN" altLang="en-US" dirty="0"/>
              <a:t>①配置</a:t>
            </a:r>
            <a:r>
              <a:rPr lang="en-US" altLang="zh-CN" dirty="0"/>
              <a:t>g++</a:t>
            </a:r>
            <a:r>
              <a:rPr lang="zh-CN" altLang="en-US" dirty="0"/>
              <a:t> </a:t>
            </a:r>
            <a:r>
              <a:rPr lang="en-US" altLang="zh-CN" dirty="0"/>
              <a:t>for</a:t>
            </a:r>
            <a:r>
              <a:rPr lang="zh-CN" altLang="en-US" dirty="0"/>
              <a:t> </a:t>
            </a:r>
            <a:r>
              <a:rPr lang="en-US" altLang="zh-CN" dirty="0"/>
              <a:t>Windows</a:t>
            </a:r>
            <a:r>
              <a:rPr lang="zh-CN" altLang="en-US" dirty="0"/>
              <a:t> </a:t>
            </a:r>
            <a:r>
              <a:rPr lang="en-US" altLang="zh-CN" dirty="0"/>
              <a:t>/</a:t>
            </a:r>
            <a:r>
              <a:rPr lang="zh-CN" altLang="en-US" dirty="0"/>
              <a:t> </a:t>
            </a:r>
            <a:r>
              <a:rPr lang="en-US" altLang="zh-CN" dirty="0"/>
              <a:t>clang++</a:t>
            </a:r>
            <a:r>
              <a:rPr lang="zh-CN" altLang="en-US" dirty="0"/>
              <a:t> </a:t>
            </a:r>
            <a:r>
              <a:rPr lang="en-US" altLang="zh-CN" dirty="0"/>
              <a:t>for</a:t>
            </a:r>
            <a:r>
              <a:rPr lang="zh-CN" altLang="en-US" dirty="0"/>
              <a:t> </a:t>
            </a:r>
            <a:r>
              <a:rPr lang="en-US" altLang="zh-CN" dirty="0"/>
              <a:t>MAC</a:t>
            </a:r>
            <a:endParaRPr lang="en-US" altLang="zh-CN" dirty="0"/>
          </a:p>
          <a:p>
            <a:pPr lvl="1"/>
            <a:r>
              <a:rPr lang="en-US" altLang="zh-CN" dirty="0"/>
              <a:t>Windows:</a:t>
            </a:r>
            <a:r>
              <a:rPr lang="zh-CN" altLang="en-US" dirty="0"/>
              <a:t> 编辑</a:t>
            </a:r>
            <a:r>
              <a:rPr lang="en-US" altLang="zh-CN" dirty="0"/>
              <a:t>g++</a:t>
            </a:r>
            <a:r>
              <a:rPr lang="zh-CN" altLang="en-US" dirty="0"/>
              <a:t>环境变量</a:t>
            </a:r>
            <a:endParaRPr lang="en-US" altLang="zh-CN" dirty="0"/>
          </a:p>
          <a:p>
            <a:pPr lvl="1"/>
            <a:r>
              <a:rPr lang="en-US" altLang="zh-CN" dirty="0"/>
              <a:t>Mac:</a:t>
            </a:r>
            <a:r>
              <a:rPr lang="zh-CN" altLang="en-US" dirty="0"/>
              <a:t> 查看</a:t>
            </a:r>
            <a:r>
              <a:rPr lang="en-US" altLang="zh-CN" dirty="0"/>
              <a:t>-&gt;</a:t>
            </a:r>
            <a:r>
              <a:rPr lang="zh-CN" altLang="en-US" dirty="0"/>
              <a:t>命令面板</a:t>
            </a:r>
            <a:r>
              <a:rPr lang="en-US" altLang="zh-CN" sz="1800" dirty="0"/>
              <a:t>-&gt;</a:t>
            </a:r>
            <a:r>
              <a:rPr lang="en-US" altLang="zh-CN" sz="2000" dirty="0"/>
              <a:t>Shell</a:t>
            </a:r>
            <a:r>
              <a:rPr lang="zh-CN" altLang="en-US" sz="2000" dirty="0"/>
              <a:t> </a:t>
            </a:r>
            <a:r>
              <a:rPr lang="en-US" altLang="zh-CN" sz="2000" dirty="0"/>
              <a:t>Command</a:t>
            </a:r>
            <a:r>
              <a:rPr lang="zh-CN" altLang="en-US" sz="2000" dirty="0"/>
              <a:t>：</a:t>
            </a:r>
            <a:r>
              <a:rPr lang="en-US" altLang="zh-CN" sz="2000" dirty="0"/>
              <a:t>Install</a:t>
            </a:r>
            <a:r>
              <a:rPr lang="zh-CN" altLang="en-US" sz="2000" dirty="0"/>
              <a:t> ‘</a:t>
            </a:r>
            <a:r>
              <a:rPr lang="en-US" altLang="zh-CN" sz="2000" dirty="0"/>
              <a:t>code’</a:t>
            </a:r>
            <a:r>
              <a:rPr lang="zh-CN" altLang="en-US" sz="2000" dirty="0"/>
              <a:t> </a:t>
            </a:r>
            <a:r>
              <a:rPr lang="en-US" altLang="zh-CN" sz="2000" dirty="0"/>
              <a:t>command</a:t>
            </a:r>
            <a:r>
              <a:rPr lang="zh-CN" altLang="en-US" sz="2000" dirty="0"/>
              <a:t> </a:t>
            </a:r>
            <a:r>
              <a:rPr lang="en-US" altLang="zh-CN" sz="2000" dirty="0"/>
              <a:t>in</a:t>
            </a:r>
            <a:r>
              <a:rPr lang="zh-CN" altLang="en-US" sz="2000" dirty="0"/>
              <a:t> </a:t>
            </a:r>
            <a:r>
              <a:rPr lang="en-US" altLang="zh-CN" sz="2000" dirty="0"/>
              <a:t>path</a:t>
            </a:r>
            <a:endParaRPr lang="en-US" altLang="zh-CN" sz="2000" dirty="0"/>
          </a:p>
          <a:p>
            <a:r>
              <a:rPr lang="zh-CN" altLang="en-US" dirty="0"/>
              <a:t>②打开文件夹</a:t>
            </a:r>
            <a:r>
              <a:rPr lang="en-US" altLang="zh-CN" dirty="0"/>
              <a:t>(</a:t>
            </a:r>
            <a:r>
              <a:rPr lang="zh-CN" altLang="en-US" dirty="0"/>
              <a:t>路径尽量别用中文名</a:t>
            </a:r>
            <a:r>
              <a:rPr lang="en-US" altLang="zh-CN" dirty="0"/>
              <a:t>)</a:t>
            </a:r>
            <a:r>
              <a:rPr lang="zh-CN" altLang="en-US" dirty="0"/>
              <a:t>，新建文件，编辑代码，保存为</a:t>
            </a:r>
            <a:r>
              <a:rPr lang="en-US" altLang="zh-CN" dirty="0" err="1"/>
              <a:t>test.cpp</a:t>
            </a:r>
            <a:endParaRPr lang="en-US" altLang="zh-CN" dirty="0"/>
          </a:p>
          <a:p>
            <a:pPr lvl="1"/>
            <a:r>
              <a:rPr lang="zh-CN" altLang="en-US" sz="2000" dirty="0"/>
              <a:t>若</a:t>
            </a:r>
            <a:r>
              <a:rPr lang="en-US" altLang="zh-CN" sz="2000" dirty="0"/>
              <a:t>#include</a:t>
            </a:r>
            <a:r>
              <a:rPr lang="zh-CN" altLang="en-US" sz="2000" dirty="0"/>
              <a:t>文件提示错误，查看</a:t>
            </a:r>
            <a:r>
              <a:rPr lang="en-US" altLang="zh-CN" sz="2000" dirty="0"/>
              <a:t>-&gt;</a:t>
            </a:r>
            <a:r>
              <a:rPr lang="zh-CN" altLang="en-US" sz="2000" dirty="0"/>
              <a:t>命令窗口</a:t>
            </a:r>
            <a:r>
              <a:rPr lang="en-US" altLang="zh-CN" sz="2000" dirty="0"/>
              <a:t>-&gt;Edit</a:t>
            </a:r>
            <a:r>
              <a:rPr lang="zh-CN" altLang="en-US" sz="2000" dirty="0"/>
              <a:t> </a:t>
            </a:r>
            <a:r>
              <a:rPr lang="en-US" altLang="zh-CN" sz="2000" dirty="0"/>
              <a:t>Configuration</a:t>
            </a:r>
            <a:r>
              <a:rPr lang="zh-CN" altLang="en-US" sz="2000" dirty="0"/>
              <a:t>可编辑</a:t>
            </a:r>
            <a:r>
              <a:rPr lang="en-US" altLang="zh-CN" sz="2000" dirty="0"/>
              <a:t>.</a:t>
            </a:r>
            <a:r>
              <a:rPr lang="en-US" altLang="zh-CN" sz="2000" dirty="0" err="1"/>
              <a:t>vscode</a:t>
            </a:r>
            <a:r>
              <a:rPr lang="en-US" altLang="zh-CN" sz="2000" dirty="0"/>
              <a:t>/</a:t>
            </a:r>
            <a:r>
              <a:rPr lang="en-US" altLang="zh-CN" sz="2000" dirty="0" err="1">
                <a:solidFill>
                  <a:srgbClr val="FF0000"/>
                </a:solidFill>
              </a:rPr>
              <a:t>c_cpp_properties.json</a:t>
            </a:r>
            <a:r>
              <a:rPr lang="zh-CN" altLang="en-US" sz="2000" dirty="0"/>
              <a:t>，在包含路径中增加 在命令行输入</a:t>
            </a:r>
            <a:r>
              <a:rPr lang="de-DE" altLang="zh-CN" sz="2000" dirty="0" err="1"/>
              <a:t>gcc</a:t>
            </a:r>
            <a:r>
              <a:rPr lang="de-DE" altLang="zh-CN" sz="2000" dirty="0"/>
              <a:t> -v -E -x </a:t>
            </a:r>
            <a:r>
              <a:rPr lang="de-DE" altLang="zh-CN" sz="2000" dirty="0" err="1"/>
              <a:t>c++</a:t>
            </a:r>
            <a:r>
              <a:rPr lang="de-DE" altLang="zh-CN" sz="2000" dirty="0"/>
              <a:t> -</a:t>
            </a:r>
            <a:r>
              <a:rPr lang="zh-CN" altLang="en-US" sz="2000" dirty="0"/>
              <a:t>得到的头文件目录</a:t>
            </a:r>
            <a:endParaRPr lang="en-US" altLang="zh-CN" sz="2000" dirty="0"/>
          </a:p>
          <a:p>
            <a:r>
              <a:rPr lang="zh-CN" altLang="en-US" dirty="0"/>
              <a:t>③编译：终端</a:t>
            </a:r>
            <a:r>
              <a:rPr lang="en-US" altLang="zh-CN" dirty="0"/>
              <a:t>-&gt;</a:t>
            </a:r>
            <a:r>
              <a:rPr lang="zh-CN" altLang="en-US" dirty="0"/>
              <a:t>运行生成任务</a:t>
            </a:r>
            <a:endParaRPr lang="en-US" altLang="zh-CN" dirty="0"/>
          </a:p>
          <a:p>
            <a:pPr lvl="1"/>
            <a:r>
              <a:rPr lang="zh-CN" altLang="en-US" dirty="0"/>
              <a:t>终端</a:t>
            </a:r>
            <a:r>
              <a:rPr lang="en-US" altLang="zh-CN" dirty="0"/>
              <a:t>-&gt;</a:t>
            </a:r>
            <a:r>
              <a:rPr lang="zh-CN" altLang="en-US" dirty="0"/>
              <a:t>配置任务可以打开</a:t>
            </a:r>
            <a:r>
              <a:rPr lang="en-US" altLang="zh-CN" dirty="0"/>
              <a:t>.</a:t>
            </a:r>
            <a:r>
              <a:rPr lang="en-US" altLang="zh-CN" dirty="0" err="1"/>
              <a:t>vscode</a:t>
            </a:r>
            <a:r>
              <a:rPr lang="en-US" altLang="zh-CN" dirty="0"/>
              <a:t>/</a:t>
            </a:r>
            <a:r>
              <a:rPr lang="en-US" altLang="zh-CN" dirty="0" err="1">
                <a:solidFill>
                  <a:srgbClr val="FF0000"/>
                </a:solidFill>
              </a:rPr>
              <a:t>tasks.json</a:t>
            </a:r>
            <a:r>
              <a:rPr lang="zh-CN" altLang="en-US" dirty="0"/>
              <a:t>配置运行相关信息</a:t>
            </a:r>
            <a:endParaRPr lang="en-US" altLang="zh-CN" dirty="0"/>
          </a:p>
        </p:txBody>
      </p:sp>
      <p:sp>
        <p:nvSpPr>
          <p:cNvPr id="3" name="灯片编号占位符 2"/>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9073008" cy="1325563"/>
          </a:xfrm>
        </p:spPr>
        <p:txBody>
          <a:bodyPr/>
          <a:lstStyle/>
          <a:p>
            <a:r>
              <a:rPr lang="en-US" altLang="zh-CN" dirty="0"/>
              <a:t>Visual</a:t>
            </a:r>
            <a:r>
              <a:rPr lang="zh-CN" altLang="en-US" dirty="0"/>
              <a:t> </a:t>
            </a:r>
            <a:r>
              <a:rPr lang="en-US" altLang="zh-CN" dirty="0"/>
              <a:t>Studio</a:t>
            </a:r>
            <a:r>
              <a:rPr lang="zh-CN" altLang="en-US" dirty="0"/>
              <a:t> </a:t>
            </a:r>
            <a:r>
              <a:rPr lang="en-US" altLang="zh-CN" dirty="0"/>
              <a:t>Code</a:t>
            </a:r>
            <a:r>
              <a:rPr lang="zh-CN" altLang="en-US" dirty="0"/>
              <a:t> 配置</a:t>
            </a:r>
            <a:endParaRPr kumimoji="1" lang="zh-CN" altLang="en-US" dirty="0"/>
          </a:p>
        </p:txBody>
      </p:sp>
      <p:sp>
        <p:nvSpPr>
          <p:cNvPr id="41" name="文本框 40"/>
          <p:cNvSpPr txBox="1"/>
          <p:nvPr/>
        </p:nvSpPr>
        <p:spPr>
          <a:xfrm>
            <a:off x="4716016" y="1297062"/>
            <a:ext cx="4427984" cy="830997"/>
          </a:xfrm>
          <a:prstGeom prst="rect">
            <a:avLst/>
          </a:prstGeom>
          <a:noFill/>
        </p:spPr>
        <p:txBody>
          <a:bodyPr wrap="square" rtlCol="0">
            <a:spAutoFit/>
          </a:bodyPr>
          <a:lstStyle/>
          <a:p>
            <a:r>
              <a:rPr kumimoji="1" lang="en-US" altLang="zh-CN" sz="2400" dirty="0" err="1"/>
              <a:t>task.json</a:t>
            </a:r>
            <a:r>
              <a:rPr kumimoji="1" lang="en-US" altLang="zh-CN" sz="2400" dirty="0"/>
              <a:t>:</a:t>
            </a:r>
            <a:r>
              <a:rPr kumimoji="1" lang="zh-CN" altLang="en-US" sz="2400" dirty="0"/>
              <a:t> 运行</a:t>
            </a:r>
            <a:r>
              <a:rPr kumimoji="1" lang="en-US" altLang="zh-CN" sz="2400" dirty="0"/>
              <a:t>g++/clang++</a:t>
            </a:r>
            <a:r>
              <a:rPr kumimoji="1" lang="zh-CN" altLang="en-US" sz="2400" dirty="0"/>
              <a:t>程序编译文件</a:t>
            </a:r>
            <a:endParaRPr kumimoji="1" lang="zh-CN" altLang="en-US" sz="2400" dirty="0"/>
          </a:p>
        </p:txBody>
      </p:sp>
      <p:sp>
        <p:nvSpPr>
          <p:cNvPr id="45" name="文本框 44"/>
          <p:cNvSpPr txBox="1"/>
          <p:nvPr/>
        </p:nvSpPr>
        <p:spPr>
          <a:xfrm>
            <a:off x="170632" y="1297063"/>
            <a:ext cx="3911600" cy="830997"/>
          </a:xfrm>
          <a:prstGeom prst="rect">
            <a:avLst/>
          </a:prstGeom>
          <a:noFill/>
        </p:spPr>
        <p:txBody>
          <a:bodyPr wrap="square" rtlCol="0">
            <a:spAutoFit/>
          </a:bodyPr>
          <a:lstStyle/>
          <a:p>
            <a:r>
              <a:rPr kumimoji="1" lang="en-US" altLang="zh-CN" sz="2400" dirty="0" err="1"/>
              <a:t>c_cpp_properties.json</a:t>
            </a:r>
            <a:r>
              <a:rPr kumimoji="1" lang="en-US" altLang="zh-CN" sz="2400" dirty="0"/>
              <a:t>:</a:t>
            </a:r>
            <a:r>
              <a:rPr kumimoji="1" lang="zh-CN" altLang="en-US" sz="2400" dirty="0"/>
              <a:t>  配置头文件目录、</a:t>
            </a:r>
            <a:r>
              <a:rPr kumimoji="1" lang="en-US" altLang="zh-CN" sz="2400" dirty="0"/>
              <a:t>C++</a:t>
            </a:r>
            <a:r>
              <a:rPr kumimoji="1" lang="zh-CN" altLang="en-US" sz="2400" dirty="0"/>
              <a:t>标准等</a:t>
            </a:r>
            <a:endParaRPr kumimoji="1" lang="zh-CN" altLang="en-US" sz="2400" dirty="0"/>
          </a:p>
        </p:txBody>
      </p:sp>
      <p:pic>
        <p:nvPicPr>
          <p:cNvPr id="46" name="图片 45"/>
          <p:cNvPicPr>
            <a:picLocks noChangeAspect="1"/>
          </p:cNvPicPr>
          <p:nvPr/>
        </p:nvPicPr>
        <p:blipFill>
          <a:blip r:embed="rId1"/>
          <a:stretch>
            <a:fillRect/>
          </a:stretch>
        </p:blipFill>
        <p:spPr>
          <a:xfrm>
            <a:off x="170632" y="2132856"/>
            <a:ext cx="3911600" cy="4584700"/>
          </a:xfrm>
          <a:prstGeom prst="rect">
            <a:avLst/>
          </a:prstGeom>
        </p:spPr>
      </p:pic>
      <p:pic>
        <p:nvPicPr>
          <p:cNvPr id="47" name="图片 46"/>
          <p:cNvPicPr>
            <a:picLocks noChangeAspect="1"/>
          </p:cNvPicPr>
          <p:nvPr/>
        </p:nvPicPr>
        <p:blipFill>
          <a:blip r:embed="rId2"/>
          <a:stretch>
            <a:fillRect/>
          </a:stretch>
        </p:blipFill>
        <p:spPr>
          <a:xfrm>
            <a:off x="4734024" y="2132980"/>
            <a:ext cx="4267200" cy="4584700"/>
          </a:xfrm>
          <a:prstGeom prst="rect">
            <a:avLst/>
          </a:prstGeom>
        </p:spPr>
      </p:pic>
      <p:sp>
        <p:nvSpPr>
          <p:cNvPr id="3" name="灯片编号占位符 2"/>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9073008" cy="1325563"/>
          </a:xfrm>
        </p:spPr>
        <p:txBody>
          <a:bodyPr/>
          <a:lstStyle/>
          <a:p>
            <a:r>
              <a:rPr lang="en-US" altLang="zh-CN" dirty="0"/>
              <a:t>Visual</a:t>
            </a:r>
            <a:r>
              <a:rPr lang="zh-CN" altLang="en-US" dirty="0"/>
              <a:t> </a:t>
            </a:r>
            <a:r>
              <a:rPr lang="en-US" altLang="zh-CN" dirty="0"/>
              <a:t>Studio</a:t>
            </a:r>
            <a:r>
              <a:rPr lang="zh-CN" altLang="en-US" dirty="0"/>
              <a:t> </a:t>
            </a:r>
            <a:r>
              <a:rPr lang="en-US" altLang="zh-CN" dirty="0"/>
              <a:t>Code</a:t>
            </a:r>
            <a:r>
              <a:rPr lang="zh-CN" altLang="en-US" dirty="0"/>
              <a:t> 调试 </a:t>
            </a:r>
            <a:endParaRPr kumimoji="1" lang="zh-CN" altLang="en-US" dirty="0"/>
          </a:p>
        </p:txBody>
      </p:sp>
      <p:sp>
        <p:nvSpPr>
          <p:cNvPr id="17" name="内容占位符 2"/>
          <p:cNvSpPr>
            <a:spLocks noGrp="1"/>
          </p:cNvSpPr>
          <p:nvPr>
            <p:ph idx="1"/>
          </p:nvPr>
        </p:nvSpPr>
        <p:spPr>
          <a:xfrm>
            <a:off x="628650" y="1196751"/>
            <a:ext cx="8515350" cy="3240361"/>
          </a:xfrm>
        </p:spPr>
        <p:txBody>
          <a:bodyPr/>
          <a:lstStyle/>
          <a:p>
            <a:r>
              <a:rPr lang="zh-CN" altLang="en-US" dirty="0"/>
              <a:t>④运行：右键运行  </a:t>
            </a:r>
            <a:r>
              <a:rPr lang="en-US" altLang="zh-CN" dirty="0"/>
              <a:t>/</a:t>
            </a:r>
            <a:r>
              <a:rPr lang="zh-CN" altLang="en-US" dirty="0"/>
              <a:t>  调试</a:t>
            </a:r>
            <a:r>
              <a:rPr lang="en-US" altLang="zh-CN" dirty="0"/>
              <a:t>-&gt;</a:t>
            </a:r>
            <a:r>
              <a:rPr lang="zh-CN" altLang="en-US" dirty="0"/>
              <a:t>启动调试 </a:t>
            </a:r>
            <a:r>
              <a:rPr lang="en-US" altLang="zh-CN" dirty="0"/>
              <a:t>(F5)</a:t>
            </a:r>
            <a:r>
              <a:rPr lang="zh-CN" altLang="en-US" dirty="0"/>
              <a:t> </a:t>
            </a:r>
            <a:endParaRPr lang="en-US" altLang="zh-CN" dirty="0"/>
          </a:p>
          <a:p>
            <a:pPr lvl="1"/>
            <a:r>
              <a:rPr lang="zh-CN" altLang="en-US" dirty="0"/>
              <a:t>调试</a:t>
            </a:r>
            <a:r>
              <a:rPr lang="en-US" altLang="zh-CN" dirty="0"/>
              <a:t>-&gt;</a:t>
            </a:r>
            <a:r>
              <a:rPr lang="zh-CN" altLang="en-US" dirty="0"/>
              <a:t>打开配置可以打开</a:t>
            </a:r>
            <a:r>
              <a:rPr lang="en-US" altLang="zh-CN" dirty="0"/>
              <a:t>.</a:t>
            </a:r>
            <a:r>
              <a:rPr lang="en-US" altLang="zh-CN" dirty="0" err="1"/>
              <a:t>vscode</a:t>
            </a:r>
            <a:r>
              <a:rPr lang="en-US" altLang="zh-CN" dirty="0"/>
              <a:t>/</a:t>
            </a:r>
            <a:r>
              <a:rPr lang="en-US" altLang="zh-CN" dirty="0" err="1"/>
              <a:t>launch.json</a:t>
            </a:r>
            <a:r>
              <a:rPr lang="zh-CN" altLang="en-US" dirty="0"/>
              <a:t>配置调试相关信息</a:t>
            </a:r>
            <a:endParaRPr lang="en-US" altLang="zh-CN" dirty="0"/>
          </a:p>
          <a:p>
            <a:pPr lvl="1"/>
            <a:r>
              <a:rPr lang="en-US" altLang="zh-CN" dirty="0"/>
              <a:t>Catalina</a:t>
            </a:r>
            <a:r>
              <a:rPr lang="zh-CN" altLang="en-US" dirty="0"/>
              <a:t>版本的</a:t>
            </a:r>
            <a:r>
              <a:rPr lang="en-US" altLang="zh-CN" dirty="0" err="1"/>
              <a:t>macos</a:t>
            </a:r>
            <a:r>
              <a:rPr lang="zh-CN" altLang="en-US" dirty="0"/>
              <a:t>需要安装</a:t>
            </a:r>
            <a:r>
              <a:rPr lang="en-US" altLang="zh-CN" dirty="0" err="1"/>
              <a:t>CodeLLdb</a:t>
            </a:r>
            <a:r>
              <a:rPr lang="zh-CN" altLang="en-US" dirty="0">
                <a:hlinkClick r:id="rId1"/>
              </a:rPr>
              <a:t>插件</a:t>
            </a:r>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endParaRPr lang="zh-CN" altLang="en-US" sz="2400" dirty="0"/>
          </a:p>
        </p:txBody>
      </p:sp>
      <p:sp>
        <p:nvSpPr>
          <p:cNvPr id="5" name="文本框 4"/>
          <p:cNvSpPr txBox="1"/>
          <p:nvPr/>
        </p:nvSpPr>
        <p:spPr>
          <a:xfrm>
            <a:off x="1045595" y="2816931"/>
            <a:ext cx="5167486" cy="1938992"/>
          </a:xfrm>
          <a:prstGeom prst="rect">
            <a:avLst/>
          </a:prstGeom>
          <a:noFill/>
        </p:spPr>
        <p:txBody>
          <a:bodyPr wrap="square" rtlCol="0">
            <a:spAutoFit/>
          </a:bodyPr>
          <a:lstStyle/>
          <a:p>
            <a:r>
              <a:rPr lang="en-US" altLang="zh-CN" sz="2400" dirty="0" err="1"/>
              <a:t>Launch</a:t>
            </a:r>
            <a:r>
              <a:rPr kumimoji="1" lang="en-US" altLang="zh-CN" sz="2400" dirty="0" err="1"/>
              <a:t>.json</a:t>
            </a:r>
            <a:r>
              <a:rPr kumimoji="1" lang="en-US" altLang="zh-CN" sz="2400" dirty="0"/>
              <a:t>:</a:t>
            </a:r>
            <a:endParaRPr kumimoji="1" lang="en-US" altLang="zh-CN" sz="2400" dirty="0"/>
          </a:p>
          <a:p>
            <a:r>
              <a:rPr kumimoji="1" lang="zh-CN" altLang="en-US" sz="2400" dirty="0"/>
              <a:t>    </a:t>
            </a:r>
            <a:r>
              <a:rPr kumimoji="1" lang="en-US" altLang="zh-CN" sz="2400" dirty="0"/>
              <a:t>program:</a:t>
            </a:r>
            <a:r>
              <a:rPr kumimoji="1" lang="zh-CN" altLang="en-US" sz="2400" dirty="0"/>
              <a:t>  调试程序位置</a:t>
            </a:r>
            <a:endParaRPr kumimoji="1" lang="en-US" altLang="zh-CN" sz="2400" dirty="0"/>
          </a:p>
          <a:p>
            <a:r>
              <a:rPr kumimoji="1" lang="zh-CN" altLang="en-US" sz="2400" dirty="0"/>
              <a:t>    </a:t>
            </a:r>
            <a:r>
              <a:rPr kumimoji="1" lang="en-US" altLang="zh-CN" sz="2400" dirty="0" err="1"/>
              <a:t>args</a:t>
            </a:r>
            <a:r>
              <a:rPr kumimoji="1" lang="en-US" altLang="zh-CN" sz="2400" dirty="0"/>
              <a:t>:</a:t>
            </a:r>
            <a:r>
              <a:rPr kumimoji="1" lang="zh-CN" altLang="en-US" sz="2400" dirty="0"/>
              <a:t>  运行参数</a:t>
            </a:r>
            <a:endParaRPr kumimoji="1" lang="en-US" altLang="zh-CN" sz="2400" dirty="0"/>
          </a:p>
          <a:p>
            <a:r>
              <a:rPr kumimoji="1" lang="zh-CN" altLang="en-US" sz="2400" dirty="0"/>
              <a:t>    </a:t>
            </a:r>
            <a:r>
              <a:rPr kumimoji="1" lang="en-US" altLang="zh-CN" sz="2400" dirty="0" err="1"/>
              <a:t>stopAtEntry</a:t>
            </a:r>
            <a:r>
              <a:rPr kumimoji="1" lang="en-US" altLang="zh-CN" sz="2400" dirty="0"/>
              <a:t>:</a:t>
            </a:r>
            <a:r>
              <a:rPr kumimoji="1" lang="zh-CN" altLang="en-US" sz="2400" dirty="0"/>
              <a:t>  在开始处设置断点</a:t>
            </a:r>
            <a:endParaRPr kumimoji="1" lang="zh-CN" altLang="en-US" sz="2400" dirty="0"/>
          </a:p>
          <a:p>
            <a:endParaRPr kumimoji="1" lang="zh-CN" altLang="en-US" sz="2400" dirty="0"/>
          </a:p>
        </p:txBody>
      </p:sp>
      <p:pic>
        <p:nvPicPr>
          <p:cNvPr id="6" name="图片 5"/>
          <p:cNvPicPr>
            <a:picLocks noChangeAspect="1"/>
          </p:cNvPicPr>
          <p:nvPr/>
        </p:nvPicPr>
        <p:blipFill>
          <a:blip r:embed="rId2"/>
          <a:stretch>
            <a:fillRect/>
          </a:stretch>
        </p:blipFill>
        <p:spPr>
          <a:xfrm>
            <a:off x="1045595" y="4526000"/>
            <a:ext cx="5315476" cy="2213677"/>
          </a:xfrm>
          <a:prstGeom prst="rect">
            <a:avLst/>
          </a:prstGeom>
        </p:spPr>
      </p:pic>
      <p:sp>
        <p:nvSpPr>
          <p:cNvPr id="3" name="灯片编号占位符 2"/>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stretch>
            <a:fillRect/>
          </a:stretch>
        </p:blipFill>
        <p:spPr>
          <a:xfrm>
            <a:off x="36512" y="2679662"/>
            <a:ext cx="9144000" cy="3413634"/>
          </a:xfrm>
          <a:prstGeom prst="rect">
            <a:avLst/>
          </a:prstGeom>
        </p:spPr>
      </p:pic>
      <p:sp>
        <p:nvSpPr>
          <p:cNvPr id="2" name="标题 1"/>
          <p:cNvSpPr>
            <a:spLocks noGrp="1"/>
          </p:cNvSpPr>
          <p:nvPr>
            <p:ph type="title"/>
          </p:nvPr>
        </p:nvSpPr>
        <p:spPr>
          <a:xfrm>
            <a:off x="179512" y="116632"/>
            <a:ext cx="9073008" cy="1325563"/>
          </a:xfrm>
        </p:spPr>
        <p:txBody>
          <a:bodyPr/>
          <a:lstStyle/>
          <a:p>
            <a:r>
              <a:rPr lang="en-US" altLang="zh-CN" dirty="0"/>
              <a:t>Visual</a:t>
            </a:r>
            <a:r>
              <a:rPr lang="zh-CN" altLang="en-US" dirty="0"/>
              <a:t> </a:t>
            </a:r>
            <a:r>
              <a:rPr lang="en-US" altLang="zh-CN" dirty="0"/>
              <a:t>Studio</a:t>
            </a:r>
            <a:r>
              <a:rPr lang="zh-CN" altLang="en-US" dirty="0"/>
              <a:t> </a:t>
            </a:r>
            <a:r>
              <a:rPr lang="en-US" altLang="zh-CN" dirty="0"/>
              <a:t>Code</a:t>
            </a:r>
            <a:r>
              <a:rPr lang="zh-CN" altLang="en-US" dirty="0"/>
              <a:t> 调试 </a:t>
            </a:r>
            <a:endParaRPr kumimoji="1" lang="zh-CN" altLang="en-US" dirty="0"/>
          </a:p>
        </p:txBody>
      </p:sp>
      <p:sp>
        <p:nvSpPr>
          <p:cNvPr id="6" name="文本框 5"/>
          <p:cNvSpPr txBox="1"/>
          <p:nvPr/>
        </p:nvSpPr>
        <p:spPr>
          <a:xfrm>
            <a:off x="4139952" y="1917163"/>
            <a:ext cx="5184576" cy="400110"/>
          </a:xfrm>
          <a:prstGeom prst="rect">
            <a:avLst/>
          </a:prstGeom>
          <a:noFill/>
        </p:spPr>
        <p:txBody>
          <a:bodyPr wrap="square" rtlCol="0">
            <a:spAutoFit/>
          </a:bodyPr>
          <a:lstStyle/>
          <a:p>
            <a:r>
              <a:rPr kumimoji="1" lang="zh-CN" altLang="en-US" sz="2000" dirty="0"/>
              <a:t>继续 单步跳过 单步调试 单步跳出 重启 停止</a:t>
            </a:r>
            <a:endParaRPr kumimoji="1" lang="zh-CN" altLang="en-US" sz="2000" dirty="0"/>
          </a:p>
        </p:txBody>
      </p:sp>
      <p:cxnSp>
        <p:nvCxnSpPr>
          <p:cNvPr id="8" name="直线箭头连接符 7"/>
          <p:cNvCxnSpPr/>
          <p:nvPr/>
        </p:nvCxnSpPr>
        <p:spPr>
          <a:xfrm>
            <a:off x="4868416" y="2346096"/>
            <a:ext cx="2400716" cy="77532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线箭头连接符 8"/>
          <p:cNvCxnSpPr/>
          <p:nvPr/>
        </p:nvCxnSpPr>
        <p:spPr>
          <a:xfrm>
            <a:off x="8261176" y="2338620"/>
            <a:ext cx="341429" cy="580879"/>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p:cNvCxnSpPr/>
          <p:nvPr/>
        </p:nvCxnSpPr>
        <p:spPr>
          <a:xfrm>
            <a:off x="7260586" y="2302178"/>
            <a:ext cx="967227" cy="819238"/>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p:nvPr/>
        </p:nvCxnSpPr>
        <p:spPr>
          <a:xfrm>
            <a:off x="6564796" y="2386384"/>
            <a:ext cx="1408673" cy="735032"/>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a:off x="5580112" y="2366240"/>
            <a:ext cx="2093654" cy="75517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线箭头连接符 20"/>
          <p:cNvCxnSpPr/>
          <p:nvPr/>
        </p:nvCxnSpPr>
        <p:spPr>
          <a:xfrm>
            <a:off x="8708593" y="2338620"/>
            <a:ext cx="215010" cy="782796"/>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416151" y="1996908"/>
            <a:ext cx="5184576" cy="400110"/>
          </a:xfrm>
          <a:prstGeom prst="rect">
            <a:avLst/>
          </a:prstGeom>
          <a:noFill/>
        </p:spPr>
        <p:txBody>
          <a:bodyPr wrap="square" rtlCol="0">
            <a:spAutoFit/>
          </a:bodyPr>
          <a:lstStyle/>
          <a:p>
            <a:r>
              <a:rPr kumimoji="1" lang="zh-CN" altLang="en-US" sz="2000" dirty="0"/>
              <a:t>变量值</a:t>
            </a:r>
            <a:endParaRPr kumimoji="1" lang="zh-CN" altLang="en-US" sz="2000" dirty="0"/>
          </a:p>
        </p:txBody>
      </p:sp>
      <p:cxnSp>
        <p:nvCxnSpPr>
          <p:cNvPr id="27" name="直线箭头连接符 26"/>
          <p:cNvCxnSpPr/>
          <p:nvPr/>
        </p:nvCxnSpPr>
        <p:spPr>
          <a:xfrm>
            <a:off x="762078" y="2313726"/>
            <a:ext cx="65506" cy="80769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1043608" y="1217801"/>
            <a:ext cx="5184576" cy="400110"/>
          </a:xfrm>
          <a:prstGeom prst="rect">
            <a:avLst/>
          </a:prstGeom>
          <a:noFill/>
        </p:spPr>
        <p:txBody>
          <a:bodyPr wrap="square" rtlCol="0">
            <a:spAutoFit/>
          </a:bodyPr>
          <a:lstStyle/>
          <a:p>
            <a:r>
              <a:rPr kumimoji="1" lang="zh-CN" altLang="en-US" sz="2000" dirty="0"/>
              <a:t>断点 </a:t>
            </a:r>
            <a:r>
              <a:rPr kumimoji="1" lang="en-US" altLang="zh-CN" sz="2000" dirty="0"/>
              <a:t>(</a:t>
            </a:r>
            <a:r>
              <a:rPr kumimoji="1" lang="zh-CN" altLang="en-US" sz="2000" dirty="0"/>
              <a:t>可编辑布尔表达式为真才停）</a:t>
            </a:r>
            <a:endParaRPr kumimoji="1" lang="zh-CN" altLang="en-US" sz="2000" dirty="0"/>
          </a:p>
        </p:txBody>
      </p:sp>
      <p:cxnSp>
        <p:nvCxnSpPr>
          <p:cNvPr id="30" name="直线箭头连接符 29"/>
          <p:cNvCxnSpPr/>
          <p:nvPr/>
        </p:nvCxnSpPr>
        <p:spPr>
          <a:xfrm>
            <a:off x="2265065" y="1617911"/>
            <a:ext cx="684972" cy="260317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3739027" y="6372033"/>
            <a:ext cx="5184576" cy="400110"/>
          </a:xfrm>
          <a:prstGeom prst="rect">
            <a:avLst/>
          </a:prstGeom>
          <a:noFill/>
        </p:spPr>
        <p:txBody>
          <a:bodyPr wrap="square" rtlCol="0">
            <a:spAutoFit/>
          </a:bodyPr>
          <a:lstStyle/>
          <a:p>
            <a:r>
              <a:rPr kumimoji="1" lang="zh-CN" altLang="en-US" sz="2000" dirty="0"/>
              <a:t>调试控制台：可输入</a:t>
            </a:r>
            <a:r>
              <a:rPr kumimoji="1" lang="en-US" altLang="zh-CN" sz="2000" dirty="0" err="1"/>
              <a:t>gdb</a:t>
            </a:r>
            <a:r>
              <a:rPr kumimoji="1" lang="zh-CN" altLang="en-US" sz="2000" dirty="0"/>
              <a:t>指令</a:t>
            </a:r>
            <a:endParaRPr kumimoji="1" lang="zh-CN" altLang="en-US" sz="2000" dirty="0"/>
          </a:p>
        </p:txBody>
      </p:sp>
      <p:cxnSp>
        <p:nvCxnSpPr>
          <p:cNvPr id="39" name="直线箭头连接符 38"/>
          <p:cNvCxnSpPr/>
          <p:nvPr/>
        </p:nvCxnSpPr>
        <p:spPr>
          <a:xfrm flipH="1" flipV="1">
            <a:off x="4139952" y="5648796"/>
            <a:ext cx="216024" cy="723237"/>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3" name="灯片编号占位符 2"/>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8856984" cy="1325563"/>
          </a:xfrm>
        </p:spPr>
        <p:txBody>
          <a:bodyPr/>
          <a:lstStyle/>
          <a:p>
            <a:r>
              <a:rPr lang="en-US" altLang="zh-CN" dirty="0"/>
              <a:t>Visual</a:t>
            </a:r>
            <a:r>
              <a:rPr lang="zh-CN" altLang="en-US" dirty="0"/>
              <a:t> </a:t>
            </a:r>
            <a:r>
              <a:rPr lang="en-US" altLang="zh-CN" dirty="0"/>
              <a:t>Studio</a:t>
            </a:r>
            <a:r>
              <a:rPr lang="zh-CN" altLang="en-US" dirty="0"/>
              <a:t> </a:t>
            </a:r>
            <a:r>
              <a:rPr lang="en-US" altLang="zh-CN" dirty="0"/>
              <a:t>Code</a:t>
            </a:r>
            <a:r>
              <a:rPr lang="zh-CN" altLang="en-US" dirty="0"/>
              <a:t> 连接服务器</a:t>
            </a:r>
            <a:endParaRPr kumimoji="1" lang="zh-CN" altLang="en-US" dirty="0"/>
          </a:p>
        </p:txBody>
      </p:sp>
      <p:sp>
        <p:nvSpPr>
          <p:cNvPr id="3" name="内容占位符 2"/>
          <p:cNvSpPr>
            <a:spLocks noGrp="1"/>
          </p:cNvSpPr>
          <p:nvPr>
            <p:ph idx="1"/>
          </p:nvPr>
        </p:nvSpPr>
        <p:spPr>
          <a:xfrm>
            <a:off x="628650" y="1628800"/>
            <a:ext cx="3905614" cy="5217616"/>
          </a:xfrm>
        </p:spPr>
        <p:txBody>
          <a:bodyPr/>
          <a:lstStyle/>
          <a:p>
            <a:r>
              <a:rPr kumimoji="1" lang="zh-CN" altLang="en-US" dirty="0"/>
              <a:t>左下角可连接服务器</a:t>
            </a:r>
            <a:endParaRPr kumimoji="1" lang="en-US" altLang="zh-CN" dirty="0"/>
          </a:p>
          <a:p>
            <a:endParaRPr kumimoji="1" lang="en-US" altLang="zh-CN" dirty="0"/>
          </a:p>
          <a:p>
            <a:r>
              <a:rPr kumimoji="1" lang="zh-CN" altLang="en-US" dirty="0"/>
              <a:t>打开服务器程序进行编辑，保存后自动同步至服务器端</a:t>
            </a:r>
            <a:endParaRPr kumimoji="1" lang="en-US" altLang="zh-CN" dirty="0"/>
          </a:p>
          <a:p>
            <a:endParaRPr kumimoji="1" lang="en-US" altLang="zh-CN" dirty="0"/>
          </a:p>
          <a:p>
            <a:endParaRPr kumimoji="1" lang="en-US" altLang="zh-CN" sz="1400" dirty="0"/>
          </a:p>
          <a:p>
            <a:r>
              <a:rPr kumimoji="1" lang="zh-CN" altLang="en-US" dirty="0"/>
              <a:t>连接服务器端后在插件界面安装调试插件，修改</a:t>
            </a:r>
            <a:r>
              <a:rPr kumimoji="1" lang="en-US" altLang="zh-CN" dirty="0" err="1"/>
              <a:t>launch.json</a:t>
            </a:r>
            <a:r>
              <a:rPr kumimoji="1" lang="zh-CN" altLang="en-US" dirty="0"/>
              <a:t>，可实现在服务器端调试（可带</a:t>
            </a:r>
            <a:r>
              <a:rPr kumimoji="1" lang="en-US" altLang="zh-CN" dirty="0"/>
              <a:t>GPU</a:t>
            </a:r>
            <a:r>
              <a:rPr kumimoji="1" lang="zh-CN" altLang="en-US" dirty="0"/>
              <a:t>调试）</a:t>
            </a:r>
            <a:endParaRPr kumimoji="1" lang="en-US" altLang="zh-CN" dirty="0"/>
          </a:p>
        </p:txBody>
      </p:sp>
      <p:pic>
        <p:nvPicPr>
          <p:cNvPr id="5" name="图片 4"/>
          <p:cNvPicPr>
            <a:picLocks noChangeAspect="1"/>
          </p:cNvPicPr>
          <p:nvPr/>
        </p:nvPicPr>
        <p:blipFill>
          <a:blip r:embed="rId1"/>
          <a:stretch>
            <a:fillRect/>
          </a:stretch>
        </p:blipFill>
        <p:spPr>
          <a:xfrm>
            <a:off x="4899057" y="1092999"/>
            <a:ext cx="3567980" cy="1541997"/>
          </a:xfrm>
          <a:prstGeom prst="rect">
            <a:avLst/>
          </a:prstGeom>
        </p:spPr>
      </p:pic>
      <p:cxnSp>
        <p:nvCxnSpPr>
          <p:cNvPr id="6" name="直线箭头连接符 5"/>
          <p:cNvCxnSpPr/>
          <p:nvPr/>
        </p:nvCxnSpPr>
        <p:spPr>
          <a:xfrm>
            <a:off x="4091248" y="2038309"/>
            <a:ext cx="696776" cy="48200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16" name="图片 15"/>
          <p:cNvPicPr>
            <a:picLocks noChangeAspect="1"/>
          </p:cNvPicPr>
          <p:nvPr/>
        </p:nvPicPr>
        <p:blipFill>
          <a:blip r:embed="rId2"/>
          <a:stretch>
            <a:fillRect/>
          </a:stretch>
        </p:blipFill>
        <p:spPr>
          <a:xfrm>
            <a:off x="4534264" y="2773740"/>
            <a:ext cx="4425287" cy="1927141"/>
          </a:xfrm>
          <a:prstGeom prst="rect">
            <a:avLst/>
          </a:prstGeom>
        </p:spPr>
      </p:pic>
      <p:pic>
        <p:nvPicPr>
          <p:cNvPr id="21" name="图片 20"/>
          <p:cNvPicPr>
            <a:picLocks noChangeAspect="1"/>
          </p:cNvPicPr>
          <p:nvPr/>
        </p:nvPicPr>
        <p:blipFill>
          <a:blip r:embed="rId3"/>
          <a:stretch>
            <a:fillRect/>
          </a:stretch>
        </p:blipFill>
        <p:spPr>
          <a:xfrm>
            <a:off x="4899057" y="4749800"/>
            <a:ext cx="3695700" cy="2108200"/>
          </a:xfrm>
          <a:prstGeom prst="rect">
            <a:avLst/>
          </a:prstGeom>
        </p:spPr>
      </p:pic>
      <p:sp>
        <p:nvSpPr>
          <p:cNvPr id="4" name="灯片编号占位符 3"/>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a:spLocks noGrp="1"/>
          </p:cNvSpPr>
          <p:nvPr>
            <p:ph type="title"/>
          </p:nvPr>
        </p:nvSpPr>
        <p:spPr>
          <a:xfrm>
            <a:off x="179512" y="116632"/>
            <a:ext cx="8568952" cy="1325563"/>
          </a:xfrm>
        </p:spPr>
        <p:txBody>
          <a:bodyPr/>
          <a:lstStyle/>
          <a:p>
            <a:r>
              <a:rPr lang="zh-CN" altLang="en-US" dirty="0"/>
              <a:t>实操演示</a:t>
            </a:r>
            <a:endParaRPr lang="en-US" altLang="zh-CN" dirty="0"/>
          </a:p>
        </p:txBody>
      </p:sp>
      <p:sp>
        <p:nvSpPr>
          <p:cNvPr id="2" name="灯片编号占位符 1"/>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
        <p:nvSpPr>
          <p:cNvPr id="5" name="内容占位符 2"/>
          <p:cNvSpPr>
            <a:spLocks noGrp="1"/>
          </p:cNvSpPr>
          <p:nvPr>
            <p:ph idx="1"/>
          </p:nvPr>
        </p:nvSpPr>
        <p:spPr>
          <a:xfrm>
            <a:off x="459677" y="1196752"/>
            <a:ext cx="8432803" cy="5337089"/>
          </a:xfrm>
        </p:spPr>
        <p:txBody>
          <a:bodyPr/>
          <a:lstStyle/>
          <a:p>
            <a:pPr>
              <a:lnSpc>
                <a:spcPct val="100000"/>
              </a:lnSpc>
            </a:pPr>
            <a:endParaRPr kumimoji="1" lang="en-US" altLang="zh-CN" dirty="0"/>
          </a:p>
          <a:p>
            <a:pPr>
              <a:lnSpc>
                <a:spcPct val="100000"/>
              </a:lnSpc>
            </a:pPr>
            <a:r>
              <a:rPr kumimoji="1" lang="en-US" altLang="zh-CN" dirty="0" err="1"/>
              <a:t>VSCode</a:t>
            </a:r>
            <a:r>
              <a:rPr kumimoji="1" lang="zh-CN" altLang="en-US" dirty="0"/>
              <a:t> 插件安装</a:t>
            </a:r>
            <a:endParaRPr kumimoji="1" lang="en-US" altLang="zh-CN" dirty="0"/>
          </a:p>
          <a:p>
            <a:pPr>
              <a:lnSpc>
                <a:spcPct val="100000"/>
              </a:lnSpc>
            </a:pPr>
            <a:r>
              <a:rPr kumimoji="1" lang="en-US" altLang="zh-CN" dirty="0" err="1"/>
              <a:t>VSCode</a:t>
            </a:r>
            <a:r>
              <a:rPr kumimoji="1" lang="zh-CN" altLang="en-US" dirty="0"/>
              <a:t> 任务配置及调试</a:t>
            </a:r>
            <a:endParaRPr kumimoji="1" lang="en-US" altLang="zh-CN" dirty="0"/>
          </a:p>
          <a:p>
            <a:pPr>
              <a:lnSpc>
                <a:spcPct val="100000"/>
              </a:lnSpc>
            </a:pPr>
            <a:endParaRPr kumimoji="1" lang="en-US" altLang="zh-CN" dirty="0"/>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8856984" cy="1325563"/>
          </a:xfrm>
        </p:spPr>
        <p:txBody>
          <a:bodyPr/>
          <a:lstStyle/>
          <a:p>
            <a:r>
              <a:rPr lang="zh-CN" altLang="en-US" dirty="0"/>
              <a:t>多听多做多练</a:t>
            </a:r>
            <a:endParaRPr kumimoji="1" lang="zh-CN" altLang="en-US" dirty="0"/>
          </a:p>
        </p:txBody>
      </p:sp>
      <p:sp>
        <p:nvSpPr>
          <p:cNvPr id="3" name="内容占位符 2"/>
          <p:cNvSpPr>
            <a:spLocks noGrp="1"/>
          </p:cNvSpPr>
          <p:nvPr>
            <p:ph idx="1"/>
          </p:nvPr>
        </p:nvSpPr>
        <p:spPr>
          <a:xfrm>
            <a:off x="683502" y="1124744"/>
            <a:ext cx="8064961" cy="5217616"/>
          </a:xfrm>
        </p:spPr>
        <p:txBody>
          <a:bodyPr/>
          <a:lstStyle/>
          <a:p>
            <a:r>
              <a:rPr kumimoji="1" lang="zh-CN" altLang="en-US" dirty="0"/>
              <a:t>主线任务</a:t>
            </a:r>
            <a:endParaRPr kumimoji="1" lang="en-US" altLang="zh-CN" dirty="0"/>
          </a:p>
          <a:p>
            <a:pPr lvl="1"/>
            <a:r>
              <a:rPr kumimoji="1" lang="en-US" altLang="zh-CN" dirty="0"/>
              <a:t>(1)</a:t>
            </a:r>
            <a:r>
              <a:rPr kumimoji="1" lang="zh-CN" altLang="en-US" dirty="0"/>
              <a:t> 体验常见命令提示符命令</a:t>
            </a:r>
            <a:endParaRPr kumimoji="1" lang="en-US" altLang="zh-CN" dirty="0"/>
          </a:p>
          <a:p>
            <a:pPr lvl="1"/>
            <a:r>
              <a:rPr kumimoji="1" lang="en-US" altLang="zh-CN" dirty="0"/>
              <a:t>(2)</a:t>
            </a:r>
            <a:r>
              <a:rPr kumimoji="1" lang="zh-CN" altLang="en-US" dirty="0"/>
              <a:t> </a:t>
            </a:r>
            <a:r>
              <a:rPr kumimoji="1" lang="en-US" altLang="zh-CN" dirty="0"/>
              <a:t>(Windows</a:t>
            </a:r>
            <a:r>
              <a:rPr kumimoji="1" lang="zh-CN" altLang="en-US" dirty="0"/>
              <a:t>用户</a:t>
            </a:r>
            <a:r>
              <a:rPr kumimoji="1" lang="en-US" altLang="zh-CN" dirty="0"/>
              <a:t>)</a:t>
            </a:r>
            <a:r>
              <a:rPr kumimoji="1" lang="zh-CN" altLang="en-US" dirty="0"/>
              <a:t> 配置</a:t>
            </a:r>
            <a:r>
              <a:rPr kumimoji="1" lang="en-US" altLang="zh-CN" dirty="0"/>
              <a:t>g++</a:t>
            </a:r>
            <a:r>
              <a:rPr kumimoji="1" lang="zh-CN" altLang="en-US" dirty="0"/>
              <a:t>环境变量</a:t>
            </a:r>
            <a:endParaRPr kumimoji="1" lang="en-US" altLang="zh-CN" dirty="0"/>
          </a:p>
          <a:p>
            <a:pPr lvl="1"/>
            <a:r>
              <a:rPr kumimoji="1" lang="en-US" altLang="zh-CN" dirty="0"/>
              <a:t>(3)</a:t>
            </a:r>
            <a:r>
              <a:rPr kumimoji="1" lang="zh-CN" altLang="en-US" dirty="0"/>
              <a:t> 使用</a:t>
            </a:r>
            <a:r>
              <a:rPr kumimoji="1" lang="en-US" altLang="zh-CN" dirty="0"/>
              <a:t>g++</a:t>
            </a:r>
            <a:r>
              <a:rPr kumimoji="1" lang="zh-CN" altLang="en-US" dirty="0"/>
              <a:t>编译程序，运行程序</a:t>
            </a:r>
            <a:endParaRPr kumimoji="1" lang="en-US" altLang="zh-CN" dirty="0"/>
          </a:p>
          <a:p>
            <a:pPr lvl="1"/>
            <a:r>
              <a:rPr kumimoji="1" lang="en-US" altLang="zh-CN" dirty="0"/>
              <a:t>(4)</a:t>
            </a:r>
            <a:r>
              <a:rPr kumimoji="1" lang="zh-CN" altLang="en-US" dirty="0"/>
              <a:t> 安装</a:t>
            </a:r>
            <a:r>
              <a:rPr kumimoji="1" lang="en-US" altLang="zh-CN" dirty="0"/>
              <a:t>VS</a:t>
            </a:r>
            <a:r>
              <a:rPr kumimoji="1" lang="zh-CN" altLang="en-US" dirty="0"/>
              <a:t> </a:t>
            </a:r>
            <a:r>
              <a:rPr kumimoji="1" lang="en-US" altLang="zh-CN" dirty="0"/>
              <a:t>Code</a:t>
            </a:r>
            <a:endParaRPr kumimoji="1" lang="en-US" altLang="zh-CN" dirty="0"/>
          </a:p>
          <a:p>
            <a:pPr lvl="1"/>
            <a:r>
              <a:rPr kumimoji="1" lang="en-US" altLang="zh-CN" dirty="0"/>
              <a:t>(5)</a:t>
            </a:r>
            <a:r>
              <a:rPr kumimoji="1" lang="zh-CN" altLang="en-US" dirty="0"/>
              <a:t> 在</a:t>
            </a:r>
            <a:r>
              <a:rPr kumimoji="1" lang="en-US" altLang="zh-CN" dirty="0"/>
              <a:t>VS</a:t>
            </a:r>
            <a:r>
              <a:rPr kumimoji="1" lang="zh-CN" altLang="en-US" dirty="0"/>
              <a:t> </a:t>
            </a:r>
            <a:r>
              <a:rPr kumimoji="1" lang="en-US" altLang="zh-CN" dirty="0"/>
              <a:t>Code</a:t>
            </a:r>
            <a:r>
              <a:rPr kumimoji="1" lang="zh-CN" altLang="en-US" dirty="0"/>
              <a:t>上编写程序并调试</a:t>
            </a:r>
            <a:endParaRPr kumimoji="1" lang="en-US" altLang="zh-CN" dirty="0"/>
          </a:p>
          <a:p>
            <a:pPr lvl="1"/>
            <a:r>
              <a:rPr kumimoji="1" lang="en-US" altLang="zh-CN" dirty="0"/>
              <a:t>(6)</a:t>
            </a:r>
            <a:r>
              <a:rPr kumimoji="1" lang="zh-CN" altLang="en-US" dirty="0"/>
              <a:t> </a:t>
            </a:r>
            <a:r>
              <a:rPr kumimoji="1" lang="en-US" altLang="zh-CN" dirty="0"/>
              <a:t>(Linux</a:t>
            </a:r>
            <a:r>
              <a:rPr kumimoji="1" lang="zh-CN" altLang="en-US" dirty="0"/>
              <a:t>用户</a:t>
            </a:r>
            <a:r>
              <a:rPr kumimoji="1" lang="en-US" altLang="zh-CN" dirty="0"/>
              <a:t>)</a:t>
            </a:r>
            <a:r>
              <a:rPr kumimoji="1" lang="zh-CN" altLang="en-US" dirty="0"/>
              <a:t> 学习</a:t>
            </a:r>
            <a:r>
              <a:rPr kumimoji="1" lang="en-US" altLang="zh-CN" dirty="0"/>
              <a:t>apt-get</a:t>
            </a:r>
            <a:r>
              <a:rPr kumimoji="1" lang="zh-CN" altLang="en-US" dirty="0"/>
              <a:t>命令</a:t>
            </a:r>
            <a:endParaRPr kumimoji="1" lang="en-US" altLang="zh-CN" dirty="0"/>
          </a:p>
          <a:p>
            <a:pPr lvl="1"/>
            <a:r>
              <a:rPr kumimoji="1" lang="en-US" altLang="zh-CN" dirty="0"/>
              <a:t>(7)</a:t>
            </a:r>
            <a:r>
              <a:rPr kumimoji="1" lang="zh-CN" altLang="en-US" dirty="0"/>
              <a:t> </a:t>
            </a:r>
            <a:r>
              <a:rPr kumimoji="1" lang="en-US" altLang="zh-CN" dirty="0"/>
              <a:t>(OS</a:t>
            </a:r>
            <a:r>
              <a:rPr kumimoji="1" lang="zh-CN" altLang="en-US" dirty="0"/>
              <a:t> </a:t>
            </a:r>
            <a:r>
              <a:rPr kumimoji="1" lang="en-US" altLang="zh-CN" dirty="0"/>
              <a:t>X</a:t>
            </a:r>
            <a:r>
              <a:rPr kumimoji="1" lang="zh-CN" altLang="en-US" dirty="0"/>
              <a:t>用户</a:t>
            </a:r>
            <a:r>
              <a:rPr kumimoji="1" lang="en-US" altLang="zh-CN" dirty="0"/>
              <a:t>)</a:t>
            </a:r>
            <a:r>
              <a:rPr kumimoji="1" lang="zh-CN" altLang="en-US" dirty="0"/>
              <a:t> 学习</a:t>
            </a:r>
            <a:r>
              <a:rPr kumimoji="1" lang="en-US" altLang="zh-CN" dirty="0"/>
              <a:t>brew</a:t>
            </a:r>
            <a:r>
              <a:rPr kumimoji="1" lang="zh-CN" altLang="en-US" dirty="0"/>
              <a:t>命令</a:t>
            </a:r>
            <a:endParaRPr kumimoji="1" lang="en-US" altLang="zh-CN" dirty="0"/>
          </a:p>
          <a:p>
            <a:r>
              <a:rPr kumimoji="1" lang="zh-CN" altLang="en-US" dirty="0"/>
              <a:t>支线任务</a:t>
            </a:r>
            <a:endParaRPr kumimoji="1" lang="en-US" altLang="zh-CN" dirty="0"/>
          </a:p>
          <a:p>
            <a:pPr lvl="1"/>
            <a:r>
              <a:rPr kumimoji="1" lang="en-US" altLang="zh-CN" dirty="0"/>
              <a:t>(1)</a:t>
            </a:r>
            <a:r>
              <a:rPr kumimoji="1" lang="zh-CN" altLang="en-US" dirty="0"/>
              <a:t> 学习</a:t>
            </a:r>
            <a:r>
              <a:rPr kumimoji="1" lang="en-US" altLang="zh-CN" dirty="0" err="1"/>
              <a:t>ssh</a:t>
            </a:r>
            <a:r>
              <a:rPr kumimoji="1" lang="zh-CN" altLang="en-US" dirty="0"/>
              <a:t>命令</a:t>
            </a:r>
            <a:endParaRPr kumimoji="1" lang="en-US" altLang="zh-CN" dirty="0"/>
          </a:p>
          <a:p>
            <a:pPr lvl="1"/>
            <a:r>
              <a:rPr kumimoji="1" lang="en-US" altLang="zh-CN" dirty="0"/>
              <a:t>(2)</a:t>
            </a:r>
            <a:r>
              <a:rPr kumimoji="1" lang="zh-CN" altLang="en-US" dirty="0"/>
              <a:t> 开启本地</a:t>
            </a:r>
            <a:r>
              <a:rPr kumimoji="1" lang="en-US" altLang="zh-CN" dirty="0" err="1"/>
              <a:t>ssh</a:t>
            </a:r>
            <a:r>
              <a:rPr kumimoji="1" lang="zh-CN" altLang="en-US" dirty="0"/>
              <a:t>服务器并体验</a:t>
            </a:r>
            <a:r>
              <a:rPr kumimoji="1" lang="en-US" altLang="zh-CN" dirty="0" err="1"/>
              <a:t>ssh</a:t>
            </a:r>
            <a:r>
              <a:rPr kumimoji="1" lang="en-US" altLang="zh-CN" dirty="0"/>
              <a:t>/</a:t>
            </a:r>
            <a:r>
              <a:rPr kumimoji="1" lang="en-US" altLang="zh-CN" dirty="0" err="1"/>
              <a:t>scp</a:t>
            </a:r>
            <a:r>
              <a:rPr kumimoji="1" lang="zh-CN" altLang="en-US" dirty="0"/>
              <a:t>命令</a:t>
            </a:r>
            <a:endParaRPr kumimoji="1" lang="en-US" altLang="zh-CN" dirty="0"/>
          </a:p>
          <a:p>
            <a:pPr lvl="2"/>
            <a:r>
              <a:rPr kumimoji="1" lang="zh-CN" altLang="en-US" dirty="0"/>
              <a:t>本地地址</a:t>
            </a:r>
            <a:r>
              <a:rPr kumimoji="1" lang="en-US" altLang="zh-CN" dirty="0"/>
              <a:t>:</a:t>
            </a:r>
            <a:r>
              <a:rPr kumimoji="1" lang="zh-CN" altLang="en-US" dirty="0"/>
              <a:t> </a:t>
            </a:r>
            <a:r>
              <a:rPr kumimoji="1" lang="en-US" altLang="zh-CN" dirty="0"/>
              <a:t>127.0.0.1</a:t>
            </a:r>
            <a:endParaRPr kumimoji="1" lang="en-US" altLang="zh-CN" dirty="0"/>
          </a:p>
          <a:p>
            <a:pPr lvl="2"/>
            <a:r>
              <a:rPr kumimoji="1" lang="zh-CN" altLang="en-US" dirty="0"/>
              <a:t>同学地址</a:t>
            </a:r>
            <a:r>
              <a:rPr kumimoji="1" lang="en-US" altLang="zh-CN" dirty="0"/>
              <a:t>:</a:t>
            </a:r>
            <a:r>
              <a:rPr kumimoji="1" lang="zh-CN" altLang="en-US" dirty="0"/>
              <a:t> </a:t>
            </a:r>
            <a:r>
              <a:rPr kumimoji="1" lang="en-US" altLang="zh-CN" dirty="0"/>
              <a:t>ifconfig/ipconfig</a:t>
            </a:r>
            <a:r>
              <a:rPr kumimoji="1" lang="zh-CN" altLang="en-US" dirty="0"/>
              <a:t>查看</a:t>
            </a:r>
            <a:r>
              <a:rPr kumimoji="1" lang="en-US" altLang="zh-CN" dirty="0" err="1"/>
              <a:t>ip</a:t>
            </a:r>
            <a:r>
              <a:rPr kumimoji="1" lang="zh-CN" altLang="en-US" dirty="0"/>
              <a:t>后登陆</a:t>
            </a:r>
            <a:endParaRPr kumimoji="1" lang="en-US" altLang="zh-CN" dirty="0"/>
          </a:p>
          <a:p>
            <a:pPr lvl="1"/>
            <a:r>
              <a:rPr kumimoji="1" lang="en-US" altLang="zh-CN" dirty="0"/>
              <a:t>(3)</a:t>
            </a:r>
            <a:r>
              <a:rPr kumimoji="1" lang="zh-CN" altLang="en-US" dirty="0"/>
              <a:t> 学习在命令行中使用</a:t>
            </a:r>
            <a:r>
              <a:rPr kumimoji="1" lang="en-US" altLang="zh-CN" dirty="0"/>
              <a:t>vim</a:t>
            </a:r>
            <a:endParaRPr kumimoji="1" lang="en-US" altLang="zh-CN" dirty="0"/>
          </a:p>
          <a:p>
            <a:endParaRPr kumimoji="1" lang="en-US" altLang="zh-CN" dirty="0"/>
          </a:p>
        </p:txBody>
      </p:sp>
      <p:sp>
        <p:nvSpPr>
          <p:cNvPr id="4" name="灯片编号占位符 3"/>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16632"/>
            <a:ext cx="8856984" cy="1325563"/>
          </a:xfrm>
        </p:spPr>
        <p:txBody>
          <a:bodyPr/>
          <a:lstStyle/>
          <a:p>
            <a:r>
              <a:rPr lang="zh-CN" altLang="en-US" dirty="0"/>
              <a:t>多听多做多练</a:t>
            </a:r>
            <a:endParaRPr kumimoji="1" lang="zh-CN" altLang="en-US" dirty="0"/>
          </a:p>
        </p:txBody>
      </p:sp>
      <p:sp>
        <p:nvSpPr>
          <p:cNvPr id="3" name="内容占位符 2"/>
          <p:cNvSpPr>
            <a:spLocks noGrp="1"/>
          </p:cNvSpPr>
          <p:nvPr>
            <p:ph idx="1"/>
          </p:nvPr>
        </p:nvSpPr>
        <p:spPr>
          <a:xfrm>
            <a:off x="683502" y="1124744"/>
            <a:ext cx="8064961" cy="5217616"/>
          </a:xfrm>
        </p:spPr>
        <p:txBody>
          <a:bodyPr/>
          <a:lstStyle/>
          <a:p>
            <a:r>
              <a:rPr kumimoji="1" lang="zh-CN" altLang="en-US" dirty="0"/>
              <a:t>课后练习</a:t>
            </a:r>
            <a:endParaRPr kumimoji="1" lang="en-US" altLang="zh-CN" dirty="0"/>
          </a:p>
          <a:p>
            <a:pPr lvl="1"/>
            <a:r>
              <a:rPr kumimoji="1" lang="zh-CN" altLang="en-US" dirty="0"/>
              <a:t>熟悉编译命令中各个参数的含义及作用，并实际尝试不同的编译选项之间的差异</a:t>
            </a:r>
            <a:endParaRPr kumimoji="1" lang="en-US" altLang="zh-CN" dirty="0"/>
          </a:p>
          <a:p>
            <a:pPr lvl="1"/>
            <a:r>
              <a:rPr kumimoji="1" lang="zh-CN" altLang="en-US" dirty="0"/>
              <a:t>利用</a:t>
            </a:r>
            <a:r>
              <a:rPr kumimoji="1" lang="en-US" altLang="zh-CN" dirty="0" err="1"/>
              <a:t>VSCode</a:t>
            </a:r>
            <a:r>
              <a:rPr kumimoji="1" lang="zh-CN" altLang="en-US" dirty="0"/>
              <a:t>调试功能（断点），观察一个循环中循环变量的值的变化过程</a:t>
            </a:r>
            <a:endParaRPr kumimoji="1" lang="en-US" altLang="zh-CN" dirty="0"/>
          </a:p>
          <a:p>
            <a:pPr lvl="1"/>
            <a:endParaRPr kumimoji="1" lang="en-US" altLang="zh-CN" dirty="0"/>
          </a:p>
          <a:p>
            <a:pPr lvl="1"/>
            <a:endParaRPr kumimoji="1" lang="en-US" altLang="zh-CN" dirty="0"/>
          </a:p>
          <a:p>
            <a:pPr lvl="1"/>
            <a:endParaRPr kumimoji="1" lang="en-US" altLang="zh-CN" dirty="0"/>
          </a:p>
        </p:txBody>
      </p:sp>
      <p:sp>
        <p:nvSpPr>
          <p:cNvPr id="4" name="灯片编号占位符 3"/>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ssh</a:t>
            </a:r>
            <a:r>
              <a:rPr lang="zh-CN" altLang="en-US" dirty="0"/>
              <a:t>远程登录和操作（自学）</a:t>
            </a:r>
            <a:endParaRPr lang="zh-CN" altLang="en-US" dirty="0"/>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内容占位符 2"/>
          <p:cNvSpPr txBox="1"/>
          <p:nvPr/>
        </p:nvSpPr>
        <p:spPr bwMode="auto">
          <a:xfrm>
            <a:off x="460375" y="1268760"/>
            <a:ext cx="8452136" cy="5589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SSH(Secure</a:t>
            </a:r>
            <a:r>
              <a:rPr lang="zh-CN" altLang="en-US" dirty="0"/>
              <a:t> </a:t>
            </a:r>
            <a:r>
              <a:rPr lang="en-US" altLang="zh-CN" dirty="0"/>
              <a:t>Shell)</a:t>
            </a:r>
            <a:r>
              <a:rPr lang="zh-CN" altLang="en-US" dirty="0"/>
              <a:t> 是建立在应用层基础上的安全协议，可以用其远程登录服务器</a:t>
            </a:r>
            <a:r>
              <a:rPr lang="en-US" altLang="zh-CN" dirty="0"/>
              <a:t>/</a:t>
            </a:r>
            <a:r>
              <a:rPr lang="zh-CN" altLang="en-US" dirty="0"/>
              <a:t>其他电脑</a:t>
            </a:r>
            <a:endParaRPr lang="en-US" altLang="zh-CN" dirty="0"/>
          </a:p>
          <a:p>
            <a:r>
              <a:rPr lang="en-US" altLang="zh-CN" dirty="0" err="1"/>
              <a:t>ssh</a:t>
            </a:r>
            <a:r>
              <a:rPr lang="zh-CN" altLang="en-US" dirty="0"/>
              <a:t> </a:t>
            </a:r>
            <a:r>
              <a:rPr lang="en-US" altLang="zh-CN" dirty="0" err="1"/>
              <a:t>remote_username@remote_address</a:t>
            </a:r>
            <a:r>
              <a:rPr lang="zh-CN" altLang="en-US" dirty="0"/>
              <a:t> </a:t>
            </a:r>
            <a:endParaRPr lang="en-US" altLang="zh-CN" dirty="0"/>
          </a:p>
          <a:p>
            <a:pPr lvl="1"/>
            <a:r>
              <a:rPr lang="en-US" altLang="zh-CN" dirty="0"/>
              <a:t>user</a:t>
            </a:r>
            <a:r>
              <a:rPr lang="zh-CN" altLang="en-US" dirty="0"/>
              <a:t>是在远程机器上的用户名</a:t>
            </a:r>
            <a:endParaRPr lang="en-US" altLang="zh-CN" dirty="0"/>
          </a:p>
          <a:p>
            <a:pPr lvl="1"/>
            <a:r>
              <a:rPr lang="en-US" altLang="zh-CN" dirty="0" err="1"/>
              <a:t>remote_address</a:t>
            </a:r>
            <a:r>
              <a:rPr lang="en-US" altLang="zh-CN" dirty="0"/>
              <a:t> </a:t>
            </a:r>
            <a:r>
              <a:rPr lang="zh-CN" altLang="en-US" dirty="0"/>
              <a:t>是远程机器的地址，可以是</a:t>
            </a:r>
            <a:r>
              <a:rPr lang="en-US" altLang="zh-CN" dirty="0"/>
              <a:t>IP/</a:t>
            </a:r>
            <a:r>
              <a:rPr lang="zh-CN" altLang="en-US" dirty="0"/>
              <a:t>域名</a:t>
            </a:r>
            <a:r>
              <a:rPr lang="en-US" altLang="zh-CN" dirty="0"/>
              <a:t>/</a:t>
            </a:r>
            <a:r>
              <a:rPr lang="zh-CN" altLang="en-US" dirty="0"/>
              <a:t>别名</a:t>
            </a:r>
            <a:endParaRPr lang="en-US" altLang="zh-CN" sz="3600" dirty="0"/>
          </a:p>
          <a:p>
            <a:pPr defTabSz="914400" eaLnBrk="1" hangingPunct="1"/>
            <a:r>
              <a:rPr lang="en-US" altLang="zh-CN" dirty="0"/>
              <a:t>SCP(Secure</a:t>
            </a:r>
            <a:r>
              <a:rPr lang="zh-CN" altLang="en-US" dirty="0"/>
              <a:t> </a:t>
            </a:r>
            <a:r>
              <a:rPr lang="en-US" altLang="zh-CN" dirty="0"/>
              <a:t>Copy) </a:t>
            </a:r>
            <a:r>
              <a:rPr lang="zh-CN" altLang="en-US" dirty="0"/>
              <a:t>是 </a:t>
            </a:r>
            <a:r>
              <a:rPr lang="en-US" altLang="zh-CN" dirty="0" err="1"/>
              <a:t>linux</a:t>
            </a:r>
            <a:r>
              <a:rPr lang="en-US" altLang="zh-CN" dirty="0"/>
              <a:t> </a:t>
            </a:r>
            <a:r>
              <a:rPr lang="zh-CN" altLang="en-US" dirty="0"/>
              <a:t>系统下基于</a:t>
            </a:r>
            <a:r>
              <a:rPr lang="en-US" altLang="zh-CN" dirty="0"/>
              <a:t>SSH</a:t>
            </a:r>
            <a:r>
              <a:rPr lang="zh-CN" altLang="en-US" dirty="0"/>
              <a:t>登陆进行安全的远程文件拷贝命令。 </a:t>
            </a:r>
            <a:endParaRPr lang="en-US" altLang="zh-CN" dirty="0"/>
          </a:p>
          <a:p>
            <a:pPr defTabSz="914400" eaLnBrk="1" hangingPunct="1"/>
            <a:r>
              <a:rPr lang="zh-CN" altLang="en-US" dirty="0"/>
              <a:t>可添加自己的公钥到远程机器</a:t>
            </a:r>
            <a:r>
              <a:rPr lang="en-US" altLang="zh-CN" dirty="0"/>
              <a:t>~/.</a:t>
            </a:r>
            <a:r>
              <a:rPr lang="en-US" altLang="zh-CN" dirty="0" err="1"/>
              <a:t>ssh</a:t>
            </a:r>
            <a:r>
              <a:rPr lang="en-US" altLang="zh-CN" dirty="0"/>
              <a:t>/</a:t>
            </a:r>
            <a:r>
              <a:rPr lang="en-US" altLang="zh-CN" dirty="0" err="1"/>
              <a:t>authorized_keys</a:t>
            </a:r>
            <a:r>
              <a:rPr lang="zh-CN" altLang="en-US" dirty="0"/>
              <a:t>中实现免密码登录</a:t>
            </a:r>
            <a:endParaRPr lang="en-US" altLang="zh-CN" dirty="0"/>
          </a:p>
          <a:p>
            <a:pPr defTabSz="914400" eaLnBrk="1" hangingPunct="1"/>
            <a:r>
              <a:rPr lang="zh-CN" altLang="en-US" dirty="0"/>
              <a:t>修改</a:t>
            </a:r>
            <a:r>
              <a:rPr lang="en-US" altLang="zh-CN" dirty="0"/>
              <a:t>~/.</a:t>
            </a:r>
            <a:r>
              <a:rPr lang="en-US" altLang="zh-CN" dirty="0" err="1"/>
              <a:t>ssh</a:t>
            </a:r>
            <a:r>
              <a:rPr lang="en-US" altLang="zh-CN" dirty="0"/>
              <a:t>/</a:t>
            </a:r>
            <a:r>
              <a:rPr lang="en-US" altLang="zh-CN" dirty="0" err="1"/>
              <a:t>config</a:t>
            </a:r>
            <a:r>
              <a:rPr lang="zh-CN" altLang="en-US" dirty="0"/>
              <a:t>可以给远程机器起简称，可以设置使用简称完成服务器跳转登录</a:t>
            </a:r>
            <a:endParaRPr lang="en-US" altLang="zh-CN" dirty="0"/>
          </a:p>
        </p:txBody>
      </p:sp>
      <p:sp>
        <p:nvSpPr>
          <p:cNvPr id="3" name="灯片编号占位符 2"/>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79388" y="160338"/>
            <a:ext cx="7886700" cy="1325562"/>
          </a:xfrm>
        </p:spPr>
        <p:txBody>
          <a:bodyPr/>
          <a:lstStyle/>
          <a:p>
            <a:r>
              <a:rPr lang="zh-CN" altLang="en-US" b="1">
                <a:latin typeface="微软雅黑" panose="020B0503020204020204" pitchFamily="34" charset="-122"/>
                <a:ea typeface="微软雅黑" panose="020B0503020204020204" pitchFamily="34" charset="-122"/>
              </a:rPr>
              <a:t>参考书目（</a:t>
            </a:r>
            <a:r>
              <a:rPr lang="en-US" altLang="zh-CN" b="1">
                <a:latin typeface="微软雅黑" panose="020B0503020204020204" pitchFamily="34" charset="-122"/>
                <a:ea typeface="微软雅黑" panose="020B0503020204020204" pitchFamily="34" charset="-122"/>
              </a:rPr>
              <a:t>1</a:t>
            </a:r>
            <a:r>
              <a:rPr lang="zh-CN" altLang="en-US" b="1">
                <a:latin typeface="微软雅黑" panose="020B0503020204020204" pitchFamily="34" charset="-122"/>
                <a:ea typeface="微软雅黑" panose="020B0503020204020204" pitchFamily="34" charset="-122"/>
              </a:rPr>
              <a:t>）</a:t>
            </a:r>
            <a:endParaRPr lang="zh-CN" altLang="en-US" b="1">
              <a:latin typeface="微软雅黑" panose="020B0503020204020204" pitchFamily="34" charset="-122"/>
              <a:ea typeface="微软雅黑" panose="020B0503020204020204" pitchFamily="34" charset="-122"/>
            </a:endParaRPr>
          </a:p>
        </p:txBody>
      </p:sp>
      <p:sp>
        <p:nvSpPr>
          <p:cNvPr id="10243" name="Rectangle 3"/>
          <p:cNvSpPr>
            <a:spLocks noGrp="1" noChangeArrowheads="1"/>
          </p:cNvSpPr>
          <p:nvPr>
            <p:ph idx="1"/>
          </p:nvPr>
        </p:nvSpPr>
        <p:spPr>
          <a:xfrm>
            <a:off x="467544" y="1557610"/>
            <a:ext cx="8315325" cy="5111750"/>
          </a:xfrm>
        </p:spPr>
        <p:txBody>
          <a:bodyPr/>
          <a:lstStyle/>
          <a:p>
            <a:pPr>
              <a:lnSpc>
                <a:spcPct val="130000"/>
              </a:lnSpc>
              <a:spcBef>
                <a:spcPct val="35000"/>
              </a:spcBef>
            </a:pP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C++ primer plus (</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第</a:t>
            </a: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6</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版</a:t>
            </a: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  Stephen </a:t>
            </a:r>
            <a:r>
              <a:rPr lang="en-US" altLang="zh-CN" sz="2000" dirty="0" err="1">
                <a:latin typeface="华文楷体" panose="02010600040101010101" pitchFamily="2" charset="-122"/>
                <a:ea typeface="华文楷体" panose="02010600040101010101" pitchFamily="2" charset="-122"/>
                <a:cs typeface="华文楷体" panose="02010600040101010101" pitchFamily="2" charset="-122"/>
              </a:rPr>
              <a:t>Prata</a:t>
            </a: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 (2012</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年</a:t>
            </a: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7</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月第</a:t>
            </a: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1</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版</a:t>
            </a: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 </a:t>
            </a:r>
            <a:endParaRPr lang="en-US" altLang="zh-CN" sz="2000" dirty="0">
              <a:latin typeface="华文楷体" panose="02010600040101010101" pitchFamily="2" charset="-122"/>
              <a:ea typeface="华文楷体" panose="02010600040101010101" pitchFamily="2" charset="-122"/>
              <a:cs typeface="华文楷体" panose="02010600040101010101" pitchFamily="2" charset="-122"/>
            </a:endParaRPr>
          </a:p>
          <a:p>
            <a:pPr lvl="1">
              <a:lnSpc>
                <a:spcPct val="130000"/>
              </a:lnSpc>
              <a:spcBef>
                <a:spcPct val="35000"/>
              </a:spcBef>
            </a:pP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人民邮电出版社，张海龙等 译</a:t>
            </a:r>
            <a:endParaRPr lang="zh-CN" altLang="en-US" sz="1800" dirty="0">
              <a:latin typeface="华文楷体" panose="02010600040101010101" pitchFamily="2" charset="-122"/>
              <a:ea typeface="华文楷体" panose="02010600040101010101" pitchFamily="2" charset="-122"/>
              <a:cs typeface="华文楷体" panose="02010600040101010101" pitchFamily="2" charset="-122"/>
            </a:endParaRPr>
          </a:p>
          <a:p>
            <a:pPr>
              <a:lnSpc>
                <a:spcPct val="130000"/>
              </a:lnSpc>
              <a:spcBef>
                <a:spcPct val="35000"/>
              </a:spcBef>
            </a:pP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C++</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编程思想 第</a:t>
            </a: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2</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版 第</a:t>
            </a: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1</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卷：标准</a:t>
            </a: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C++</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导引  </a:t>
            </a: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Bruce </a:t>
            </a:r>
            <a:r>
              <a:rPr lang="en-US" altLang="zh-CN" sz="2000" dirty="0" err="1">
                <a:latin typeface="华文楷体" panose="02010600040101010101" pitchFamily="2" charset="-122"/>
                <a:ea typeface="华文楷体" panose="02010600040101010101" pitchFamily="2" charset="-122"/>
                <a:cs typeface="华文楷体" panose="02010600040101010101" pitchFamily="2" charset="-122"/>
              </a:rPr>
              <a:t>Eckel</a:t>
            </a: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 </a:t>
            </a:r>
            <a:endParaRPr lang="en-US" altLang="zh-CN" sz="2000" dirty="0">
              <a:latin typeface="华文楷体" panose="02010600040101010101" pitchFamily="2" charset="-122"/>
              <a:ea typeface="华文楷体" panose="02010600040101010101" pitchFamily="2" charset="-122"/>
              <a:cs typeface="华文楷体" panose="02010600040101010101" pitchFamily="2" charset="-122"/>
            </a:endParaRPr>
          </a:p>
          <a:p>
            <a:pPr lvl="1">
              <a:lnSpc>
                <a:spcPct val="130000"/>
              </a:lnSpc>
              <a:spcBef>
                <a:spcPct val="35000"/>
              </a:spcBef>
            </a:pP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机械工业出版社，</a:t>
            </a:r>
            <a:r>
              <a:rPr lang="en-US" altLang="zh-CN" sz="1800" dirty="0">
                <a:latin typeface="华文楷体" panose="02010600040101010101" pitchFamily="2" charset="-122"/>
                <a:ea typeface="华文楷体" panose="02010600040101010101" pitchFamily="2" charset="-122"/>
                <a:cs typeface="华文楷体" panose="02010600040101010101" pitchFamily="2" charset="-122"/>
              </a:rPr>
              <a:t>2002.9</a:t>
            </a: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，刘宗田等 译</a:t>
            </a:r>
            <a:endParaRPr lang="zh-CN" altLang="en-US" sz="1800" dirty="0">
              <a:latin typeface="华文楷体" panose="02010600040101010101" pitchFamily="2" charset="-122"/>
              <a:ea typeface="华文楷体" panose="02010600040101010101" pitchFamily="2" charset="-122"/>
              <a:cs typeface="华文楷体" panose="02010600040101010101" pitchFamily="2" charset="-122"/>
            </a:endParaRPr>
          </a:p>
          <a:p>
            <a:pPr>
              <a:lnSpc>
                <a:spcPct val="130000"/>
              </a:lnSpc>
              <a:spcBef>
                <a:spcPct val="35000"/>
              </a:spcBef>
            </a:pP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深入理解</a:t>
            </a: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C++11</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 </a:t>
            </a: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 </a:t>
            </a: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C++11</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新特性解析与应用</a:t>
            </a:r>
            <a:endParaRPr lang="en-US" altLang="zh-CN" sz="2000" dirty="0">
              <a:latin typeface="华文楷体" panose="02010600040101010101" pitchFamily="2" charset="-122"/>
              <a:ea typeface="华文楷体" panose="02010600040101010101" pitchFamily="2" charset="-122"/>
              <a:cs typeface="华文楷体" panose="02010600040101010101" pitchFamily="2" charset="-122"/>
            </a:endParaRPr>
          </a:p>
          <a:p>
            <a:pPr lvl="1">
              <a:lnSpc>
                <a:spcPct val="130000"/>
              </a:lnSpc>
              <a:spcBef>
                <a:spcPct val="35000"/>
              </a:spcBef>
            </a:pP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机械工业出版社，</a:t>
            </a:r>
            <a:r>
              <a:rPr lang="en-US" altLang="zh-CN" sz="1800" dirty="0">
                <a:latin typeface="华文楷体" panose="02010600040101010101" pitchFamily="2" charset="-122"/>
                <a:ea typeface="华文楷体" panose="02010600040101010101" pitchFamily="2" charset="-122"/>
                <a:cs typeface="华文楷体" panose="02010600040101010101" pitchFamily="2" charset="-122"/>
              </a:rPr>
              <a:t>2015.5</a:t>
            </a: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a:t>
            </a:r>
            <a:r>
              <a:rPr lang="en-US" altLang="zh-CN" sz="1800" dirty="0">
                <a:latin typeface="华文楷体" panose="02010600040101010101" pitchFamily="2" charset="-122"/>
                <a:ea typeface="华文楷体" panose="02010600040101010101" pitchFamily="2" charset="-122"/>
                <a:cs typeface="华文楷体" panose="02010600040101010101" pitchFamily="2" charset="-122"/>
              </a:rPr>
              <a:t>Michael Wong</a:t>
            </a: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等 著</a:t>
            </a:r>
            <a:endParaRPr lang="en-US" altLang="zh-CN" sz="1800" dirty="0">
              <a:latin typeface="华文楷体" panose="02010600040101010101" pitchFamily="2" charset="-122"/>
              <a:ea typeface="华文楷体" panose="02010600040101010101" pitchFamily="2" charset="-122"/>
              <a:cs typeface="华文楷体" panose="02010600040101010101" pitchFamily="2" charset="-122"/>
            </a:endParaRPr>
          </a:p>
          <a:p>
            <a:pPr>
              <a:lnSpc>
                <a:spcPct val="130000"/>
              </a:lnSpc>
              <a:spcBef>
                <a:spcPct val="35000"/>
              </a:spcBef>
            </a:pP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Effective C++ </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中文版 </a:t>
            </a: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2</a:t>
            </a:r>
            <a:r>
              <a:rPr lang="en-US" altLang="zh-CN" sz="2000" baseline="30000" dirty="0">
                <a:latin typeface="华文楷体" panose="02010600040101010101" pitchFamily="2" charset="-122"/>
                <a:ea typeface="华文楷体" panose="02010600040101010101" pitchFamily="2" charset="-122"/>
                <a:cs typeface="华文楷体" panose="02010600040101010101" pitchFamily="2" charset="-122"/>
              </a:rPr>
              <a:t>nd</a:t>
            </a: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 Edition  Scott Meyers</a:t>
            </a:r>
            <a:endParaRPr lang="en-US" altLang="zh-CN" sz="2000" dirty="0">
              <a:latin typeface="华文楷体" panose="02010600040101010101" pitchFamily="2" charset="-122"/>
              <a:ea typeface="华文楷体" panose="02010600040101010101" pitchFamily="2" charset="-122"/>
              <a:cs typeface="华文楷体" panose="02010600040101010101" pitchFamily="2" charset="-122"/>
            </a:endParaRPr>
          </a:p>
          <a:p>
            <a:pPr lvl="1">
              <a:lnSpc>
                <a:spcPct val="130000"/>
              </a:lnSpc>
              <a:spcBef>
                <a:spcPct val="35000"/>
              </a:spcBef>
            </a:pP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华中科技大学出版社，</a:t>
            </a:r>
            <a:r>
              <a:rPr lang="en-US" altLang="zh-CN" sz="1800" dirty="0">
                <a:latin typeface="华文楷体" panose="02010600040101010101" pitchFamily="2" charset="-122"/>
                <a:ea typeface="华文楷体" panose="02010600040101010101" pitchFamily="2" charset="-122"/>
                <a:cs typeface="华文楷体" panose="02010600040101010101" pitchFamily="2" charset="-122"/>
              </a:rPr>
              <a:t>2001.9</a:t>
            </a: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，侯捷 译</a:t>
            </a:r>
            <a:endParaRPr lang="zh-CN" altLang="en-US" sz="1800" dirty="0">
              <a:latin typeface="华文楷体" panose="02010600040101010101" pitchFamily="2" charset="-122"/>
              <a:ea typeface="华文楷体" panose="02010600040101010101" pitchFamily="2" charset="-122"/>
              <a:cs typeface="华文楷体" panose="02010600040101010101" pitchFamily="2" charset="-122"/>
            </a:endParaRPr>
          </a:p>
          <a:p>
            <a:pPr>
              <a:lnSpc>
                <a:spcPct val="130000"/>
              </a:lnSpc>
              <a:spcBef>
                <a:spcPct val="35000"/>
              </a:spcBef>
            </a:pP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设计模式</a:t>
            </a: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可复用面向对象软件的基础 </a:t>
            </a: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Erich Gamma, etc….</a:t>
            </a:r>
            <a:endParaRPr lang="en-US" altLang="zh-CN" sz="2000" dirty="0">
              <a:latin typeface="华文楷体" panose="02010600040101010101" pitchFamily="2" charset="-122"/>
              <a:ea typeface="华文楷体" panose="02010600040101010101" pitchFamily="2" charset="-122"/>
              <a:cs typeface="华文楷体" panose="02010600040101010101" pitchFamily="2" charset="-122"/>
            </a:endParaRPr>
          </a:p>
          <a:p>
            <a:pPr lvl="1">
              <a:lnSpc>
                <a:spcPct val="130000"/>
              </a:lnSpc>
              <a:spcBef>
                <a:spcPct val="35000"/>
              </a:spcBef>
            </a:pP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机械工业出版社，</a:t>
            </a:r>
            <a:r>
              <a:rPr lang="en-US" altLang="zh-CN" sz="1800" dirty="0">
                <a:latin typeface="华文楷体" panose="02010600040101010101" pitchFamily="2" charset="-122"/>
                <a:ea typeface="华文楷体" panose="02010600040101010101" pitchFamily="2" charset="-122"/>
                <a:cs typeface="华文楷体" panose="02010600040101010101" pitchFamily="2" charset="-122"/>
              </a:rPr>
              <a:t>2000.9</a:t>
            </a: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，李英军等 译</a:t>
            </a:r>
            <a:endParaRPr lang="zh-CN" altLang="en-US" sz="1800" dirty="0">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2" name="灯片编号占位符 1"/>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ssh</a:t>
            </a:r>
            <a:r>
              <a:rPr lang="zh-CN" altLang="en-US" dirty="0"/>
              <a:t>远程登录和操作（自学）</a:t>
            </a:r>
            <a:endParaRPr lang="zh-CN" altLang="en-US" dirty="0"/>
          </a:p>
        </p:txBody>
      </p:sp>
      <p:sp>
        <p:nvSpPr>
          <p:cNvPr id="5" name="AutoShape 4" descr="Dev-C++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内容占位符 2"/>
          <p:cNvSpPr txBox="1"/>
          <p:nvPr/>
        </p:nvSpPr>
        <p:spPr bwMode="auto">
          <a:xfrm>
            <a:off x="460374" y="1268760"/>
            <a:ext cx="8683626"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fontAlgn="base">
              <a:lnSpc>
                <a:spcPct val="90000"/>
              </a:lnSpc>
              <a:spcBef>
                <a:spcPts val="1000"/>
              </a:spcBef>
              <a:spcAft>
                <a:spcPct val="0"/>
              </a:spcAft>
              <a:buSzPct val="75000"/>
              <a:buFont typeface="Wingdings" panose="05000000000000000000" pitchFamily="2" charset="2"/>
              <a:buChar char="n"/>
              <a:defRPr sz="2800" b="1" kern="1200" baseline="0">
                <a:solidFill>
                  <a:srgbClr val="003366"/>
                </a:solidFill>
                <a:latin typeface="Consolas" panose="020B0609020204030204" pitchFamily="49" charset="0"/>
                <a:ea typeface="华文楷体" panose="02010600040101010101" pitchFamily="2" charset="-122"/>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baseline="0">
                <a:solidFill>
                  <a:schemeClr val="tx1"/>
                </a:solidFill>
                <a:latin typeface="Consolas" panose="020B0609020204030204" pitchFamily="49" charset="0"/>
                <a:ea typeface="华文楷体" panose="02010600040101010101" pitchFamily="2" charset="-122"/>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baseline="0">
                <a:solidFill>
                  <a:schemeClr val="tx1"/>
                </a:solidFill>
                <a:latin typeface="Consolas" panose="020B0609020204030204" pitchFamily="49" charset="0"/>
                <a:ea typeface="华文楷体" panose="02010600040101010101" pitchFamily="2" charset="-122"/>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baseline="0">
                <a:solidFill>
                  <a:schemeClr val="tx1"/>
                </a:solidFill>
                <a:latin typeface="Consolas" panose="020B0609020204030204" pitchFamily="49" charset="0"/>
                <a:ea typeface="华文楷体" panose="0201060004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r>
              <a:rPr lang="en-US" altLang="zh-CN" dirty="0"/>
              <a:t>SCP(Secure</a:t>
            </a:r>
            <a:r>
              <a:rPr lang="zh-CN" altLang="en-US" dirty="0"/>
              <a:t> </a:t>
            </a:r>
            <a:r>
              <a:rPr lang="en-US" altLang="zh-CN" dirty="0"/>
              <a:t>Copy) </a:t>
            </a:r>
            <a:r>
              <a:rPr lang="zh-CN" altLang="en-US" dirty="0"/>
              <a:t>是 </a:t>
            </a:r>
            <a:r>
              <a:rPr lang="en-US" altLang="zh-CN" dirty="0" err="1"/>
              <a:t>linux</a:t>
            </a:r>
            <a:r>
              <a:rPr lang="en-US" altLang="zh-CN" dirty="0"/>
              <a:t> </a:t>
            </a:r>
            <a:r>
              <a:rPr lang="zh-CN" altLang="en-US" dirty="0"/>
              <a:t>系统下基于</a:t>
            </a:r>
            <a:r>
              <a:rPr lang="en-US" altLang="zh-CN" dirty="0"/>
              <a:t>SSH</a:t>
            </a:r>
            <a:r>
              <a:rPr lang="zh-CN" altLang="en-US" dirty="0"/>
              <a:t>登陆进行安全的远程文件拷贝命令。 </a:t>
            </a:r>
            <a:endParaRPr lang="en-US" altLang="zh-CN" dirty="0"/>
          </a:p>
          <a:p>
            <a:pPr defTabSz="914400" eaLnBrk="1" hangingPunct="1"/>
            <a:r>
              <a:rPr lang="zh-CN" altLang="en-US" dirty="0"/>
              <a:t>从服务器端复制到本地</a:t>
            </a:r>
            <a:endParaRPr lang="en-US" altLang="zh-CN" dirty="0"/>
          </a:p>
          <a:p>
            <a:pPr lvl="1" defTabSz="914400" eaLnBrk="1" hangingPunct="1"/>
            <a:r>
              <a:rPr lang="en-US" altLang="zh-CN" dirty="0" err="1"/>
              <a:t>scp</a:t>
            </a:r>
            <a:r>
              <a:rPr lang="en-US" altLang="zh-CN" dirty="0"/>
              <a:t> </a:t>
            </a:r>
            <a:r>
              <a:rPr lang="en-US" altLang="zh-CN" dirty="0" err="1"/>
              <a:t>remote_username@remote_address:remote_file</a:t>
            </a:r>
            <a:r>
              <a:rPr lang="zh-CN" altLang="en-US" dirty="0"/>
              <a:t> </a:t>
            </a:r>
            <a:r>
              <a:rPr lang="en-US" altLang="zh-CN" dirty="0" err="1"/>
              <a:t>local_folder</a:t>
            </a:r>
            <a:endParaRPr lang="en-US" altLang="zh-CN" dirty="0"/>
          </a:p>
          <a:p>
            <a:pPr defTabSz="914400" eaLnBrk="1" hangingPunct="1"/>
            <a:r>
              <a:rPr lang="zh-CN" altLang="en-US" dirty="0"/>
              <a:t>从本地复制到服务器端</a:t>
            </a:r>
            <a:endParaRPr lang="en-US" altLang="zh-CN" dirty="0"/>
          </a:p>
          <a:p>
            <a:pPr lvl="1" defTabSz="914400" eaLnBrk="1" hangingPunct="1"/>
            <a:r>
              <a:rPr lang="en-US" altLang="zh-CN" dirty="0" err="1"/>
              <a:t>scp</a:t>
            </a:r>
            <a:r>
              <a:rPr lang="en-US" altLang="zh-CN" dirty="0"/>
              <a:t> </a:t>
            </a:r>
            <a:r>
              <a:rPr lang="en-US" altLang="zh-CN" dirty="0" err="1"/>
              <a:t>local_file</a:t>
            </a:r>
            <a:r>
              <a:rPr lang="zh-CN" altLang="en-US" dirty="0"/>
              <a:t> </a:t>
            </a:r>
            <a:r>
              <a:rPr lang="en-US" altLang="zh-CN" dirty="0" err="1"/>
              <a:t>remote_username@remote_address:remote_folder</a:t>
            </a:r>
            <a:endParaRPr lang="en-US" altLang="zh-CN" sz="1200" dirty="0"/>
          </a:p>
          <a:p>
            <a:pPr defTabSz="914400" eaLnBrk="1" hangingPunct="1"/>
            <a:r>
              <a:rPr lang="en-US" altLang="zh-CN" dirty="0"/>
              <a:t>SSHFS(SSH</a:t>
            </a:r>
            <a:r>
              <a:rPr lang="zh-CN" altLang="en-US" dirty="0"/>
              <a:t> </a:t>
            </a:r>
            <a:r>
              <a:rPr lang="en-US" altLang="zh-CN" dirty="0"/>
              <a:t>Filesystem)</a:t>
            </a:r>
            <a:r>
              <a:rPr lang="zh-CN" altLang="en-US" dirty="0"/>
              <a:t> 通过</a:t>
            </a:r>
            <a:r>
              <a:rPr lang="en-US" altLang="zh-CN" dirty="0" err="1"/>
              <a:t>ssh</a:t>
            </a:r>
            <a:r>
              <a:rPr lang="zh-CN" altLang="en-US" dirty="0"/>
              <a:t>连接挂载远程服务器上的目录到本地</a:t>
            </a:r>
            <a:endParaRPr lang="en-US" altLang="zh-CN" dirty="0"/>
          </a:p>
          <a:p>
            <a:pPr lvl="1" defTabSz="914400" eaLnBrk="1" hangingPunct="1"/>
            <a:r>
              <a:rPr lang="en-US" altLang="zh-CN" dirty="0" err="1"/>
              <a:t>sshfs</a:t>
            </a:r>
            <a:r>
              <a:rPr lang="zh-CN" altLang="en-US" dirty="0"/>
              <a:t> </a:t>
            </a:r>
            <a:r>
              <a:rPr lang="en-US" altLang="zh-CN" dirty="0" err="1"/>
              <a:t>remote_username@remote_address:remote_folder</a:t>
            </a:r>
            <a:r>
              <a:rPr lang="zh-CN" altLang="en-US" dirty="0"/>
              <a:t> </a:t>
            </a:r>
            <a:r>
              <a:rPr lang="en-US" altLang="zh-CN" dirty="0" err="1"/>
              <a:t>local_folder</a:t>
            </a:r>
            <a:endParaRPr lang="en-US" altLang="zh-CN" dirty="0"/>
          </a:p>
          <a:p>
            <a:pPr defTabSz="914400" eaLnBrk="1" hangingPunct="1"/>
            <a:endParaRPr lang="en-US" altLang="zh-CN" dirty="0"/>
          </a:p>
        </p:txBody>
      </p:sp>
      <p:sp>
        <p:nvSpPr>
          <p:cNvPr id="3" name="灯片编号占位符 2"/>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ctrTitle"/>
          </p:nvPr>
        </p:nvSpPr>
        <p:spPr>
          <a:xfrm>
            <a:off x="684213" y="2420938"/>
            <a:ext cx="7772400" cy="1800225"/>
          </a:xfrm>
        </p:spPr>
        <p:txBody>
          <a:bodyPr/>
          <a:lstStyle/>
          <a:p>
            <a:r>
              <a:rPr lang="zh-TW" altLang="en-US" sz="11500">
                <a:solidFill>
                  <a:srgbClr val="0070C0"/>
                </a:solidFill>
              </a:rPr>
              <a:t>结 束</a:t>
            </a:r>
            <a:endParaRPr lang="en-US" altLang="zh-CN" sz="11500">
              <a:solidFill>
                <a:srgbClr val="0070C0"/>
              </a:solidFill>
            </a:endParaRPr>
          </a:p>
        </p:txBody>
      </p:sp>
      <p:sp>
        <p:nvSpPr>
          <p:cNvPr id="34819" name="灯片编号占位符 5"/>
          <p:cNvSpPr>
            <a:spLocks noGrp="1"/>
          </p:cNvSpPr>
          <p:nvPr>
            <p:ph type="sldNum" sz="quarter" idx="12"/>
          </p:nvPr>
        </p:nvSpPr>
        <p:spPr>
          <a:xfrm>
            <a:off x="6991350" y="6524625"/>
            <a:ext cx="2133600" cy="3333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华文中宋" panose="02010600040101010101" pitchFamily="2" charset="-122"/>
              </a:defRPr>
            </a:lvl1pPr>
            <a:lvl2pPr marL="742950" indent="-285750">
              <a:spcBef>
                <a:spcPct val="20000"/>
              </a:spcBef>
              <a:buChar char="–"/>
              <a:defRPr sz="2800">
                <a:solidFill>
                  <a:schemeClr val="tx1"/>
                </a:solidFill>
                <a:latin typeface="Arial" panose="020B0604020202020204" pitchFamily="34" charset="0"/>
                <a:ea typeface="华文中宋" panose="02010600040101010101" pitchFamily="2" charset="-122"/>
              </a:defRPr>
            </a:lvl2pPr>
            <a:lvl3pPr marL="1143000" indent="-228600">
              <a:spcBef>
                <a:spcPct val="20000"/>
              </a:spcBef>
              <a:buChar char="•"/>
              <a:defRPr sz="2400">
                <a:solidFill>
                  <a:schemeClr val="tx1"/>
                </a:solidFill>
                <a:latin typeface="Arial" panose="020B0604020202020204" pitchFamily="34" charset="0"/>
                <a:ea typeface="华文中宋" panose="02010600040101010101" pitchFamily="2" charset="-122"/>
              </a:defRPr>
            </a:lvl3pPr>
            <a:lvl4pPr marL="1600200" indent="-228600">
              <a:spcBef>
                <a:spcPct val="20000"/>
              </a:spcBef>
              <a:buChar char="–"/>
              <a:defRPr sz="2000">
                <a:solidFill>
                  <a:schemeClr val="tx1"/>
                </a:solidFill>
                <a:latin typeface="Arial" panose="020B0604020202020204" pitchFamily="34" charset="0"/>
                <a:ea typeface="华文中宋" panose="02010600040101010101" pitchFamily="2" charset="-122"/>
              </a:defRPr>
            </a:lvl4pPr>
            <a:lvl5pPr marL="2057400" indent="-228600">
              <a:spcBef>
                <a:spcPct val="20000"/>
              </a:spcBef>
              <a:buChar char="»"/>
              <a:defRPr sz="2000">
                <a:solidFill>
                  <a:schemeClr val="tx1"/>
                </a:solidFill>
                <a:latin typeface="Arial" panose="020B0604020202020204" pitchFamily="34" charset="0"/>
                <a:ea typeface="华文中宋" panose="0201060004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华文中宋" panose="0201060004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华文中宋" panose="0201060004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华文中宋" panose="0201060004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华文中宋" panose="02010600040101010101" pitchFamily="2" charset="-122"/>
              </a:defRPr>
            </a:lvl9pPr>
          </a:lstStyle>
          <a:p>
            <a:pPr>
              <a:spcBef>
                <a:spcPct val="0"/>
              </a:spcBef>
              <a:buFontTx/>
              <a:buNone/>
            </a:pPr>
            <a:fld id="{CE3F9A7A-3EFD-4421-8891-33301D70ABDC}" type="slidenum">
              <a:rPr lang="en-US" altLang="zh-CN" sz="1400">
                <a:solidFill>
                  <a:schemeClr val="hlink"/>
                </a:solidFill>
                <a:ea typeface="宋体" panose="02010600030101010101" pitchFamily="2" charset="-122"/>
              </a:rPr>
            </a:fld>
            <a:endParaRPr lang="en-US" altLang="zh-CN" sz="1400">
              <a:solidFill>
                <a:schemeClr val="hlink"/>
              </a:solidFill>
              <a:ea typeface="宋体" panose="0201060003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ChangeArrowheads="1"/>
          </p:cNvSpPr>
          <p:nvPr>
            <p:ph idx="1"/>
          </p:nvPr>
        </p:nvSpPr>
        <p:spPr>
          <a:xfrm>
            <a:off x="467544" y="1558057"/>
            <a:ext cx="9073008" cy="4967287"/>
          </a:xfrm>
        </p:spPr>
        <p:txBody>
          <a:bodyPr/>
          <a:lstStyle/>
          <a:p>
            <a:pPr>
              <a:lnSpc>
                <a:spcPct val="130000"/>
              </a:lnSpc>
              <a:spcBef>
                <a:spcPct val="35000"/>
              </a:spcBef>
            </a:pP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C++</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标准程序库 </a:t>
            </a: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Nicolai </a:t>
            </a:r>
            <a:r>
              <a:rPr lang="en-US" altLang="zh-CN" sz="2000" dirty="0" err="1">
                <a:latin typeface="华文楷体" panose="02010600040101010101" pitchFamily="2" charset="-122"/>
                <a:ea typeface="华文楷体" panose="02010600040101010101" pitchFamily="2" charset="-122"/>
                <a:cs typeface="华文楷体" panose="02010600040101010101" pitchFamily="2" charset="-122"/>
              </a:rPr>
              <a:t>M.Josuttis</a:t>
            </a:r>
            <a:endParaRPr lang="en-US" altLang="zh-CN" sz="2000" dirty="0">
              <a:latin typeface="华文楷体" panose="02010600040101010101" pitchFamily="2" charset="-122"/>
              <a:ea typeface="华文楷体" panose="02010600040101010101" pitchFamily="2" charset="-122"/>
              <a:cs typeface="华文楷体" panose="02010600040101010101" pitchFamily="2" charset="-122"/>
            </a:endParaRPr>
          </a:p>
          <a:p>
            <a:pPr lvl="1">
              <a:lnSpc>
                <a:spcPct val="130000"/>
              </a:lnSpc>
              <a:spcBef>
                <a:spcPct val="35000"/>
              </a:spcBef>
            </a:pP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华中科技大学出版社，</a:t>
            </a:r>
            <a:r>
              <a:rPr lang="en-US" altLang="zh-CN" sz="1800" dirty="0">
                <a:latin typeface="华文楷体" panose="02010600040101010101" pitchFamily="2" charset="-122"/>
                <a:ea typeface="华文楷体" panose="02010600040101010101" pitchFamily="2" charset="-122"/>
                <a:cs typeface="华文楷体" panose="02010600040101010101" pitchFamily="2" charset="-122"/>
              </a:rPr>
              <a:t>2002.9</a:t>
            </a: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，侯捷、孟岩 译</a:t>
            </a:r>
            <a:endParaRPr lang="zh-CN" altLang="en-US" sz="1800" dirty="0">
              <a:latin typeface="华文楷体" panose="02010600040101010101" pitchFamily="2" charset="-122"/>
              <a:ea typeface="华文楷体" panose="02010600040101010101" pitchFamily="2" charset="-122"/>
              <a:cs typeface="华文楷体" panose="02010600040101010101" pitchFamily="2" charset="-122"/>
            </a:endParaRPr>
          </a:p>
          <a:p>
            <a:pPr>
              <a:lnSpc>
                <a:spcPct val="130000"/>
              </a:lnSpc>
              <a:spcBef>
                <a:spcPct val="35000"/>
              </a:spcBef>
            </a:pP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C++</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沉思录 </a:t>
            </a: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(Ruminations on C++) Andrew Koenig, Barbara Moo </a:t>
            </a:r>
            <a:endParaRPr lang="en-US" altLang="zh-CN" sz="2000" dirty="0">
              <a:latin typeface="华文楷体" panose="02010600040101010101" pitchFamily="2" charset="-122"/>
              <a:ea typeface="华文楷体" panose="02010600040101010101" pitchFamily="2" charset="-122"/>
              <a:cs typeface="华文楷体" panose="02010600040101010101" pitchFamily="2" charset="-122"/>
            </a:endParaRPr>
          </a:p>
          <a:p>
            <a:pPr lvl="1">
              <a:lnSpc>
                <a:spcPct val="130000"/>
              </a:lnSpc>
              <a:spcBef>
                <a:spcPct val="35000"/>
              </a:spcBef>
            </a:pP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机械工业出版社，</a:t>
            </a:r>
            <a:r>
              <a:rPr lang="en-US" altLang="zh-CN" sz="1800" dirty="0">
                <a:latin typeface="华文楷体" panose="02010600040101010101" pitchFamily="2" charset="-122"/>
                <a:ea typeface="华文楷体" panose="02010600040101010101" pitchFamily="2" charset="-122"/>
                <a:cs typeface="华文楷体" panose="02010600040101010101" pitchFamily="2" charset="-122"/>
              </a:rPr>
              <a:t>2002.7</a:t>
            </a: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，黄晓春 译，孟岩 校</a:t>
            </a:r>
            <a:endParaRPr lang="zh-CN" altLang="en-US" sz="1800" dirty="0">
              <a:latin typeface="华文楷体" panose="02010600040101010101" pitchFamily="2" charset="-122"/>
              <a:ea typeface="华文楷体" panose="02010600040101010101" pitchFamily="2" charset="-122"/>
              <a:cs typeface="华文楷体" panose="02010600040101010101" pitchFamily="2" charset="-122"/>
            </a:endParaRPr>
          </a:p>
          <a:p>
            <a:pPr>
              <a:lnSpc>
                <a:spcPct val="130000"/>
              </a:lnSpc>
              <a:spcBef>
                <a:spcPct val="35000"/>
              </a:spcBef>
            </a:pP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深度探索</a:t>
            </a: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C++</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对象模型 </a:t>
            </a: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Stanley </a:t>
            </a:r>
            <a:r>
              <a:rPr lang="en-US" altLang="zh-CN" sz="2000" dirty="0" err="1">
                <a:latin typeface="华文楷体" panose="02010600040101010101" pitchFamily="2" charset="-122"/>
                <a:ea typeface="华文楷体" panose="02010600040101010101" pitchFamily="2" charset="-122"/>
                <a:cs typeface="华文楷体" panose="02010600040101010101" pitchFamily="2" charset="-122"/>
              </a:rPr>
              <a:t>B.Lippman</a:t>
            </a:r>
            <a:endParaRPr lang="en-US" altLang="zh-CN" sz="2000" dirty="0">
              <a:latin typeface="华文楷体" panose="02010600040101010101" pitchFamily="2" charset="-122"/>
              <a:ea typeface="华文楷体" panose="02010600040101010101" pitchFamily="2" charset="-122"/>
              <a:cs typeface="华文楷体" panose="02010600040101010101" pitchFamily="2" charset="-122"/>
            </a:endParaRPr>
          </a:p>
          <a:p>
            <a:pPr lvl="1">
              <a:lnSpc>
                <a:spcPct val="130000"/>
              </a:lnSpc>
              <a:spcBef>
                <a:spcPct val="35000"/>
              </a:spcBef>
            </a:pP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华中科技大学出版社，</a:t>
            </a:r>
            <a:r>
              <a:rPr lang="en-US" altLang="zh-CN" sz="1800" dirty="0">
                <a:latin typeface="华文楷体" panose="02010600040101010101" pitchFamily="2" charset="-122"/>
                <a:ea typeface="华文楷体" panose="02010600040101010101" pitchFamily="2" charset="-122"/>
                <a:cs typeface="华文楷体" panose="02010600040101010101" pitchFamily="2" charset="-122"/>
              </a:rPr>
              <a:t>2001.5</a:t>
            </a: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，侯捷 译</a:t>
            </a:r>
            <a:endParaRPr lang="zh-CN" altLang="en-US" sz="1800" dirty="0">
              <a:latin typeface="华文楷体" panose="02010600040101010101" pitchFamily="2" charset="-122"/>
              <a:ea typeface="华文楷体" panose="02010600040101010101" pitchFamily="2" charset="-122"/>
              <a:cs typeface="华文楷体" panose="02010600040101010101" pitchFamily="2" charset="-122"/>
            </a:endParaRPr>
          </a:p>
          <a:p>
            <a:pPr>
              <a:lnSpc>
                <a:spcPct val="130000"/>
              </a:lnSpc>
              <a:spcBef>
                <a:spcPct val="35000"/>
              </a:spcBef>
            </a:pP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深入实践</a:t>
            </a: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C++</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模板编程</a:t>
            </a:r>
            <a:endParaRPr lang="en-US" altLang="zh-CN" sz="2000" dirty="0">
              <a:latin typeface="华文楷体" panose="02010600040101010101" pitchFamily="2" charset="-122"/>
              <a:ea typeface="华文楷体" panose="02010600040101010101" pitchFamily="2" charset="-122"/>
              <a:cs typeface="华文楷体" panose="02010600040101010101" pitchFamily="2" charset="-122"/>
            </a:endParaRPr>
          </a:p>
          <a:p>
            <a:pPr lvl="1">
              <a:lnSpc>
                <a:spcPct val="130000"/>
              </a:lnSpc>
              <a:spcBef>
                <a:spcPct val="35000"/>
              </a:spcBef>
            </a:pP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机械工业出版社，</a:t>
            </a:r>
            <a:r>
              <a:rPr lang="en-US" altLang="zh-CN" sz="1800" dirty="0">
                <a:latin typeface="华文楷体" panose="02010600040101010101" pitchFamily="2" charset="-122"/>
                <a:ea typeface="华文楷体" panose="02010600040101010101" pitchFamily="2" charset="-122"/>
                <a:cs typeface="华文楷体" panose="02010600040101010101" pitchFamily="2" charset="-122"/>
              </a:rPr>
              <a:t>2013.6</a:t>
            </a: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，温宇杰 著</a:t>
            </a:r>
            <a:endParaRPr lang="zh-CN" altLang="en-US" sz="1800" dirty="0">
              <a:latin typeface="华文楷体" panose="02010600040101010101" pitchFamily="2" charset="-122"/>
              <a:ea typeface="华文楷体" panose="02010600040101010101" pitchFamily="2" charset="-122"/>
              <a:cs typeface="华文楷体" panose="02010600040101010101" pitchFamily="2" charset="-122"/>
            </a:endParaRPr>
          </a:p>
          <a:p>
            <a:pPr>
              <a:lnSpc>
                <a:spcPct val="130000"/>
              </a:lnSpc>
              <a:spcBef>
                <a:spcPct val="35000"/>
              </a:spcBef>
            </a:pP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C++</a:t>
            </a:r>
            <a:r>
              <a:rPr lang="zh-CN" altLang="en-US" sz="2000" dirty="0">
                <a:latin typeface="华文楷体" panose="02010600040101010101" pitchFamily="2" charset="-122"/>
                <a:ea typeface="华文楷体" panose="02010600040101010101" pitchFamily="2" charset="-122"/>
                <a:cs typeface="华文楷体" panose="02010600040101010101" pitchFamily="2" charset="-122"/>
              </a:rPr>
              <a:t>语言的设计和演化 </a:t>
            </a:r>
            <a:r>
              <a:rPr lang="en-US" altLang="zh-CN" sz="2000" dirty="0">
                <a:latin typeface="华文楷体" panose="02010600040101010101" pitchFamily="2" charset="-122"/>
                <a:ea typeface="华文楷体" panose="02010600040101010101" pitchFamily="2" charset="-122"/>
                <a:cs typeface="华文楷体" panose="02010600040101010101" pitchFamily="2" charset="-122"/>
              </a:rPr>
              <a:t>Bjarne </a:t>
            </a:r>
            <a:r>
              <a:rPr lang="en-US" altLang="zh-CN" sz="2000" dirty="0" err="1">
                <a:latin typeface="华文楷体" panose="02010600040101010101" pitchFamily="2" charset="-122"/>
                <a:ea typeface="华文楷体" panose="02010600040101010101" pitchFamily="2" charset="-122"/>
                <a:cs typeface="华文楷体" panose="02010600040101010101" pitchFamily="2" charset="-122"/>
              </a:rPr>
              <a:t>Stroustrup</a:t>
            </a:r>
            <a:endParaRPr lang="en-US" altLang="zh-CN" sz="2000" dirty="0">
              <a:latin typeface="华文楷体" panose="02010600040101010101" pitchFamily="2" charset="-122"/>
              <a:ea typeface="华文楷体" panose="02010600040101010101" pitchFamily="2" charset="-122"/>
              <a:cs typeface="华文楷体" panose="02010600040101010101" pitchFamily="2" charset="-122"/>
            </a:endParaRPr>
          </a:p>
          <a:p>
            <a:pPr lvl="1">
              <a:lnSpc>
                <a:spcPct val="130000"/>
              </a:lnSpc>
              <a:spcBef>
                <a:spcPct val="35000"/>
              </a:spcBef>
            </a:pP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机械工业出版社，</a:t>
            </a:r>
            <a:r>
              <a:rPr lang="en-US" altLang="zh-CN" sz="1800" dirty="0">
                <a:latin typeface="华文楷体" panose="02010600040101010101" pitchFamily="2" charset="-122"/>
                <a:ea typeface="华文楷体" panose="02010600040101010101" pitchFamily="2" charset="-122"/>
                <a:cs typeface="华文楷体" panose="02010600040101010101" pitchFamily="2" charset="-122"/>
              </a:rPr>
              <a:t>2002.1</a:t>
            </a:r>
            <a:r>
              <a:rPr lang="zh-CN" altLang="en-US" sz="1800" dirty="0">
                <a:latin typeface="华文楷体" panose="02010600040101010101" pitchFamily="2" charset="-122"/>
                <a:ea typeface="华文楷体" panose="02010600040101010101" pitchFamily="2" charset="-122"/>
                <a:cs typeface="华文楷体" panose="02010600040101010101" pitchFamily="2" charset="-122"/>
              </a:rPr>
              <a:t>，裘宗燕 译</a:t>
            </a:r>
            <a:endParaRPr lang="zh-CN" altLang="en-US" sz="1800" dirty="0">
              <a:latin typeface="华文楷体" panose="02010600040101010101" pitchFamily="2" charset="-122"/>
              <a:ea typeface="华文楷体" panose="02010600040101010101" pitchFamily="2" charset="-122"/>
              <a:cs typeface="华文楷体" panose="02010600040101010101" pitchFamily="2" charset="-122"/>
            </a:endParaRPr>
          </a:p>
          <a:p>
            <a:pPr>
              <a:lnSpc>
                <a:spcPct val="130000"/>
              </a:lnSpc>
              <a:spcBef>
                <a:spcPct val="35000"/>
              </a:spcBef>
            </a:pPr>
            <a:endParaRPr lang="zh-CN" altLang="en-US" sz="2000" dirty="0">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11267" name="Rectangle 2"/>
          <p:cNvSpPr>
            <a:spLocks noGrp="1" noChangeArrowheads="1"/>
          </p:cNvSpPr>
          <p:nvPr>
            <p:ph type="title"/>
          </p:nvPr>
        </p:nvSpPr>
        <p:spPr>
          <a:xfrm>
            <a:off x="179388" y="160338"/>
            <a:ext cx="7886700" cy="1325562"/>
          </a:xfrm>
        </p:spPr>
        <p:txBody>
          <a:bodyPr/>
          <a:lstStyle/>
          <a:p>
            <a:r>
              <a:rPr lang="zh-CN" altLang="en-US" b="1">
                <a:latin typeface="微软雅黑" panose="020B0503020204020204" pitchFamily="34" charset="-122"/>
                <a:ea typeface="微软雅黑" panose="020B0503020204020204" pitchFamily="34" charset="-122"/>
              </a:rPr>
              <a:t>参考书目（</a:t>
            </a:r>
            <a:r>
              <a:rPr lang="en-US" altLang="zh-CN" b="1">
                <a:latin typeface="微软雅黑" panose="020B0503020204020204" pitchFamily="34" charset="-122"/>
                <a:ea typeface="微软雅黑" panose="020B0503020204020204" pitchFamily="34" charset="-122"/>
              </a:rPr>
              <a:t>2</a:t>
            </a:r>
            <a:r>
              <a:rPr lang="zh-CN" altLang="en-US" b="1">
                <a:latin typeface="微软雅黑" panose="020B0503020204020204" pitchFamily="34" charset="-122"/>
                <a:ea typeface="微软雅黑" panose="020B0503020204020204" pitchFamily="34" charset="-122"/>
              </a:rPr>
              <a:t>）</a:t>
            </a:r>
            <a:endParaRPr lang="zh-CN" altLang="en-US" b="1">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999653" y="2168877"/>
            <a:ext cx="7604795" cy="4395557"/>
          </a:xfrm>
          <a:prstGeom prst="rect">
            <a:avLst/>
          </a:prstGeom>
        </p:spPr>
      </p:pic>
      <p:sp>
        <p:nvSpPr>
          <p:cNvPr id="2" name="标题 1"/>
          <p:cNvSpPr>
            <a:spLocks noGrp="1"/>
          </p:cNvSpPr>
          <p:nvPr>
            <p:ph type="title"/>
          </p:nvPr>
        </p:nvSpPr>
        <p:spPr/>
        <p:txBody>
          <a:bodyPr/>
          <a:lstStyle/>
          <a:p>
            <a:r>
              <a:rPr lang="zh-CN" altLang="en-US" dirty="0"/>
              <a:t>其他参考</a:t>
            </a:r>
            <a:endParaRPr lang="zh-CN" altLang="en-US" dirty="0"/>
          </a:p>
        </p:txBody>
      </p:sp>
      <p:sp>
        <p:nvSpPr>
          <p:cNvPr id="3" name="内容占位符 2"/>
          <p:cNvSpPr>
            <a:spLocks noGrp="1"/>
          </p:cNvSpPr>
          <p:nvPr>
            <p:ph idx="1"/>
          </p:nvPr>
        </p:nvSpPr>
        <p:spPr>
          <a:xfrm>
            <a:off x="628650" y="1416275"/>
            <a:ext cx="8047806" cy="4749029"/>
          </a:xfrm>
        </p:spPr>
        <p:txBody>
          <a:bodyPr/>
          <a:lstStyle/>
          <a:p>
            <a:r>
              <a:rPr lang="en-US" altLang="zh-CN" sz="3600" dirty="0"/>
              <a:t>www.cplusplus.com</a:t>
            </a:r>
            <a:endParaRPr lang="zh-CN" altLang="en-US" sz="3600" dirty="0"/>
          </a:p>
        </p:txBody>
      </p:sp>
      <p:pic>
        <p:nvPicPr>
          <p:cNvPr id="5" name="图片 4"/>
          <p:cNvPicPr>
            <a:picLocks noChangeAspect="1"/>
          </p:cNvPicPr>
          <p:nvPr/>
        </p:nvPicPr>
        <p:blipFill>
          <a:blip r:embed="rId2"/>
          <a:stretch>
            <a:fillRect/>
          </a:stretch>
        </p:blipFill>
        <p:spPr>
          <a:xfrm>
            <a:off x="973513" y="2168877"/>
            <a:ext cx="7358080" cy="4395557"/>
          </a:xfrm>
          <a:prstGeom prst="rect">
            <a:avLst/>
          </a:prstGeom>
        </p:spPr>
      </p:pic>
      <p:sp>
        <p:nvSpPr>
          <p:cNvPr id="4" name="灯片编号占位符 3"/>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79388" y="115888"/>
            <a:ext cx="7886700" cy="1325562"/>
          </a:xfrm>
        </p:spPr>
        <p:txBody>
          <a:bodyPr/>
          <a:lstStyle/>
          <a:p>
            <a:r>
              <a:rPr lang="zh-CN" altLang="en-US" b="1">
                <a:latin typeface="微软雅黑" panose="020B0503020204020204" pitchFamily="34" charset="-122"/>
                <a:ea typeface="微软雅黑" panose="020B0503020204020204" pitchFamily="34" charset="-122"/>
              </a:rPr>
              <a:t>课程内容的定位</a:t>
            </a:r>
            <a:endParaRPr lang="zh-CN" altLang="en-US" b="1">
              <a:latin typeface="微软雅黑" panose="020B0503020204020204" pitchFamily="34" charset="-122"/>
              <a:ea typeface="微软雅黑" panose="020B0503020204020204" pitchFamily="34" charset="-122"/>
            </a:endParaRPr>
          </a:p>
        </p:txBody>
      </p:sp>
      <p:sp>
        <p:nvSpPr>
          <p:cNvPr id="9219" name="Rectangle 3"/>
          <p:cNvSpPr>
            <a:spLocks noGrp="1" noChangeArrowheads="1"/>
          </p:cNvSpPr>
          <p:nvPr>
            <p:ph idx="1"/>
          </p:nvPr>
        </p:nvSpPr>
        <p:spPr>
          <a:xfrm>
            <a:off x="1476375" y="1557338"/>
            <a:ext cx="6335713" cy="5157787"/>
          </a:xfrm>
        </p:spPr>
        <p:txBody>
          <a:bodyPr rtlCol="0">
            <a:normAutofit lnSpcReduction="10000"/>
          </a:bodyPr>
          <a:lstStyle/>
          <a:p>
            <a:pPr fontAlgn="auto">
              <a:lnSpc>
                <a:spcPct val="80000"/>
              </a:lnSpc>
              <a:spcAft>
                <a:spcPts val="0"/>
              </a:spcAft>
              <a:defRPr/>
            </a:pP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算法基础</a:t>
            </a:r>
            <a:endParaRPr lang="zh-CN" altLang="en-US" sz="2400" dirty="0">
              <a:latin typeface="华文楷体" panose="02010600040101010101" pitchFamily="2" charset="-122"/>
              <a:ea typeface="华文楷体" panose="02010600040101010101" pitchFamily="2" charset="-122"/>
              <a:cs typeface="华文楷体" panose="02010600040101010101" pitchFamily="2" charset="-122"/>
            </a:endParaRPr>
          </a:p>
          <a:p>
            <a:pPr lvl="1" fontAlgn="auto">
              <a:lnSpc>
                <a:spcPct val="80000"/>
              </a:lnSpc>
              <a:spcAft>
                <a:spcPts val="0"/>
              </a:spcAft>
              <a:defRPr/>
            </a:pPr>
            <a:r>
              <a:rPr lang="zh-CN" altLang="en-US" sz="2000" dirty="0"/>
              <a:t>问题的分析、表示、求解的方法</a:t>
            </a:r>
            <a:endParaRPr lang="zh-CN" altLang="en-US" sz="2000" dirty="0"/>
          </a:p>
          <a:p>
            <a:pPr lvl="1" fontAlgn="auto">
              <a:lnSpc>
                <a:spcPct val="80000"/>
              </a:lnSpc>
              <a:spcAft>
                <a:spcPts val="0"/>
              </a:spcAft>
              <a:defRPr/>
            </a:pPr>
            <a:r>
              <a:rPr lang="zh-CN" altLang="en-US" sz="2000" dirty="0"/>
              <a:t>变量、判断、循环、函数的应用</a:t>
            </a:r>
            <a:endParaRPr lang="zh-CN" altLang="en-US" sz="2000" dirty="0"/>
          </a:p>
          <a:p>
            <a:pPr fontAlgn="auto">
              <a:lnSpc>
                <a:spcPct val="80000"/>
              </a:lnSpc>
              <a:spcAft>
                <a:spcPts val="0"/>
              </a:spcAft>
              <a:defRPr/>
            </a:pP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语言基础</a:t>
            </a:r>
            <a:endParaRPr lang="zh-CN" altLang="en-US" sz="2400" dirty="0">
              <a:latin typeface="华文楷体" panose="02010600040101010101" pitchFamily="2" charset="-122"/>
              <a:ea typeface="华文楷体" panose="02010600040101010101" pitchFamily="2" charset="-122"/>
              <a:cs typeface="华文楷体" panose="02010600040101010101" pitchFamily="2" charset="-122"/>
            </a:endParaRPr>
          </a:p>
          <a:p>
            <a:pPr lvl="1" fontAlgn="auto">
              <a:lnSpc>
                <a:spcPct val="80000"/>
              </a:lnSpc>
              <a:spcAft>
                <a:spcPts val="0"/>
              </a:spcAft>
              <a:defRPr/>
            </a:pPr>
            <a:r>
              <a:rPr lang="zh-CN" altLang="en-US" sz="2000" dirty="0"/>
              <a:t>如何定义和实现算法中的元素</a:t>
            </a:r>
            <a:endParaRPr lang="zh-CN" altLang="en-US" sz="2000" dirty="0"/>
          </a:p>
          <a:p>
            <a:pPr lvl="1" fontAlgn="auto">
              <a:lnSpc>
                <a:spcPct val="80000"/>
              </a:lnSpc>
              <a:spcAft>
                <a:spcPts val="0"/>
              </a:spcAft>
              <a:defRPr/>
            </a:pPr>
            <a:r>
              <a:rPr lang="zh-CN" altLang="en-US" sz="2000" dirty="0"/>
              <a:t>语法规范</a:t>
            </a:r>
            <a:endParaRPr lang="zh-CN" altLang="en-US" sz="2000" dirty="0"/>
          </a:p>
          <a:p>
            <a:pPr lvl="1" fontAlgn="auto">
              <a:lnSpc>
                <a:spcPct val="80000"/>
              </a:lnSpc>
              <a:spcAft>
                <a:spcPts val="0"/>
              </a:spcAft>
              <a:defRPr/>
            </a:pPr>
            <a:endParaRPr lang="zh-CN" altLang="en-US" sz="2000" dirty="0"/>
          </a:p>
          <a:p>
            <a:pPr fontAlgn="auto">
              <a:lnSpc>
                <a:spcPct val="80000"/>
              </a:lnSpc>
              <a:spcAft>
                <a:spcPts val="0"/>
              </a:spcAft>
              <a:defRPr/>
            </a:pP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系统基础</a:t>
            </a:r>
            <a:endParaRPr lang="zh-CN" altLang="en-US" sz="2400" dirty="0">
              <a:latin typeface="华文楷体" panose="02010600040101010101" pitchFamily="2" charset="-122"/>
              <a:ea typeface="华文楷体" panose="02010600040101010101" pitchFamily="2" charset="-122"/>
              <a:cs typeface="华文楷体" panose="02010600040101010101" pitchFamily="2" charset="-122"/>
            </a:endParaRPr>
          </a:p>
          <a:p>
            <a:pPr lvl="1" fontAlgn="auto">
              <a:lnSpc>
                <a:spcPct val="80000"/>
              </a:lnSpc>
              <a:spcAft>
                <a:spcPts val="0"/>
              </a:spcAft>
              <a:defRPr/>
            </a:pPr>
            <a:r>
              <a:rPr lang="zh-CN" altLang="en-US" sz="2000" dirty="0"/>
              <a:t>操作系统运作的内在机制、机理</a:t>
            </a:r>
            <a:endParaRPr lang="zh-CN" altLang="en-US" sz="2000" dirty="0"/>
          </a:p>
          <a:p>
            <a:pPr lvl="1" fontAlgn="auto">
              <a:lnSpc>
                <a:spcPct val="80000"/>
              </a:lnSpc>
              <a:spcAft>
                <a:spcPts val="0"/>
              </a:spcAft>
              <a:defRPr/>
            </a:pPr>
            <a:r>
              <a:rPr lang="zh-CN" altLang="en-US" sz="2000" dirty="0"/>
              <a:t>操作系统提供的底层功能调用库</a:t>
            </a:r>
            <a:endParaRPr lang="zh-CN" altLang="en-US" sz="2000" dirty="0"/>
          </a:p>
          <a:p>
            <a:pPr fontAlgn="auto">
              <a:lnSpc>
                <a:spcPct val="80000"/>
              </a:lnSpc>
              <a:spcAft>
                <a:spcPts val="0"/>
              </a:spcAft>
              <a:defRPr/>
            </a:pPr>
            <a:r>
              <a:rPr lang="zh-CN" altLang="en-US" sz="2400" dirty="0">
                <a:latin typeface="华文楷体" panose="02010600040101010101" pitchFamily="2" charset="-122"/>
                <a:ea typeface="华文楷体" panose="02010600040101010101" pitchFamily="2" charset="-122"/>
                <a:cs typeface="华文楷体" panose="02010600040101010101" pitchFamily="2" charset="-122"/>
              </a:rPr>
              <a:t>技术基础</a:t>
            </a:r>
            <a:endParaRPr lang="zh-CN" altLang="en-US" sz="2400" dirty="0">
              <a:latin typeface="华文楷体" panose="02010600040101010101" pitchFamily="2" charset="-122"/>
              <a:ea typeface="华文楷体" panose="02010600040101010101" pitchFamily="2" charset="-122"/>
              <a:cs typeface="华文楷体" panose="02010600040101010101" pitchFamily="2" charset="-122"/>
            </a:endParaRPr>
          </a:p>
          <a:p>
            <a:pPr lvl="1" fontAlgn="auto">
              <a:lnSpc>
                <a:spcPct val="80000"/>
              </a:lnSpc>
              <a:spcAft>
                <a:spcPts val="0"/>
              </a:spcAft>
              <a:defRPr/>
            </a:pPr>
            <a:r>
              <a:rPr lang="zh-CN" altLang="en-US" sz="2000" dirty="0"/>
              <a:t>如：网络通信、硬件接口</a:t>
            </a:r>
            <a:endParaRPr lang="zh-CN" altLang="en-US" sz="2000" dirty="0"/>
          </a:p>
          <a:p>
            <a:pPr lvl="1" fontAlgn="auto">
              <a:lnSpc>
                <a:spcPct val="80000"/>
              </a:lnSpc>
              <a:spcAft>
                <a:spcPts val="0"/>
              </a:spcAft>
              <a:defRPr/>
            </a:pPr>
            <a:endParaRPr lang="zh-CN" altLang="en-US" sz="2000" dirty="0"/>
          </a:p>
          <a:p>
            <a:pPr fontAlgn="auto">
              <a:lnSpc>
                <a:spcPct val="80000"/>
              </a:lnSpc>
              <a:spcAft>
                <a:spcPts val="0"/>
              </a:spcAft>
              <a:defRPr/>
            </a:pPr>
            <a:r>
              <a:rPr lang="zh-CN" altLang="en-US" sz="32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rPr>
              <a:t>方法（论）基础</a:t>
            </a:r>
            <a:endParaRPr lang="zh-CN" altLang="en-US" sz="2400" b="1" dirty="0">
              <a:solidFill>
                <a:srgbClr val="FF0000"/>
              </a:solidFill>
              <a:latin typeface="华文楷体" panose="02010600040101010101" pitchFamily="2" charset="-122"/>
              <a:ea typeface="华文楷体" panose="02010600040101010101" pitchFamily="2" charset="-122"/>
              <a:cs typeface="华文楷体" panose="02010600040101010101" pitchFamily="2" charset="-122"/>
            </a:endParaRPr>
          </a:p>
          <a:p>
            <a:pPr lvl="1" fontAlgn="auto">
              <a:lnSpc>
                <a:spcPct val="80000"/>
              </a:lnSpc>
              <a:spcAft>
                <a:spcPts val="0"/>
              </a:spcAft>
              <a:defRPr/>
            </a:pPr>
            <a:r>
              <a:rPr lang="zh-CN" altLang="en-US" sz="2000" dirty="0"/>
              <a:t>如：结构化，基于对象，面向对象，泛型，组件</a:t>
            </a:r>
            <a:endParaRPr lang="zh-CN" altLang="en-US" sz="2000" dirty="0"/>
          </a:p>
          <a:p>
            <a:pPr lvl="1" fontAlgn="auto">
              <a:lnSpc>
                <a:spcPct val="80000"/>
              </a:lnSpc>
              <a:spcAft>
                <a:spcPts val="0"/>
              </a:spcAft>
              <a:defRPr/>
            </a:pPr>
            <a:r>
              <a:rPr lang="zh-CN" altLang="en-US" sz="2000" dirty="0"/>
              <a:t>越复杂越重要</a:t>
            </a:r>
            <a:endParaRPr lang="zh-CN" altLang="en-US" sz="2000" dirty="0"/>
          </a:p>
        </p:txBody>
      </p:sp>
      <p:sp>
        <p:nvSpPr>
          <p:cNvPr id="8196" name="Line 4"/>
          <p:cNvSpPr>
            <a:spLocks noChangeShapeType="1"/>
          </p:cNvSpPr>
          <p:nvPr/>
        </p:nvSpPr>
        <p:spPr bwMode="auto">
          <a:xfrm>
            <a:off x="827088" y="3500438"/>
            <a:ext cx="7559675" cy="0"/>
          </a:xfrm>
          <a:prstGeom prst="line">
            <a:avLst/>
          </a:prstGeom>
          <a:noFill/>
          <a:ln w="28575" cap="sq">
            <a:solidFill>
              <a:schemeClr val="accent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8197" name="Line 7"/>
          <p:cNvSpPr>
            <a:spLocks noChangeShapeType="1"/>
          </p:cNvSpPr>
          <p:nvPr/>
        </p:nvSpPr>
        <p:spPr bwMode="auto">
          <a:xfrm>
            <a:off x="827088" y="5373688"/>
            <a:ext cx="7559675" cy="0"/>
          </a:xfrm>
          <a:prstGeom prst="line">
            <a:avLst/>
          </a:prstGeom>
          <a:noFill/>
          <a:ln w="28575" cap="sq">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2" name="灯片编号占位符 1"/>
          <p:cNvSpPr>
            <a:spLocks noGrp="1"/>
          </p:cNvSpPr>
          <p:nvPr>
            <p:ph type="sldNum" sz="quarter" idx="12"/>
          </p:nvPr>
        </p:nvSpPr>
        <p:spPr/>
        <p:txBody>
          <a:bodyPr/>
          <a:lstStyle/>
          <a:p>
            <a:pPr>
              <a:defRPr/>
            </a:pPr>
            <a:fld id="{BFD7BE51-03DD-4CCA-8227-D775462981B4}" type="slidenum">
              <a:rPr lang="en-US" altLang="zh-CN" smtClean="0"/>
            </a:fld>
            <a:endParaRPr lang="en-US" altLang="zh-CN"/>
          </a:p>
        </p:txBody>
      </p:sp>
    </p:spTree>
  </p:cSld>
  <p:clrMapOvr>
    <a:masterClrMapping/>
  </p:clrMapOvr>
</p:sld>
</file>

<file path=ppt/tags/tag1.xml><?xml version="1.0" encoding="utf-8"?>
<p:tagLst xmlns:p="http://schemas.openxmlformats.org/presentationml/2006/main">
  <p:tag name="RAINPROBLEM" val="ProblemBody"/>
</p:tagLst>
</file>

<file path=ppt/tags/tag10.xml><?xml version="1.0" encoding="utf-8"?>
<p:tagLst xmlns:p="http://schemas.openxmlformats.org/presentationml/2006/main">
  <p:tag name="RAINPROBLEM" val="ProblemSubmit"/>
  <p:tag name="RAINPROBLEMTYPE" val="MultipleChoice"/>
</p:tagLst>
</file>

<file path=ppt/tags/tag11.xml><?xml version="1.0" encoding="utf-8"?>
<p:tagLst xmlns:p="http://schemas.openxmlformats.org/presentationml/2006/main">
  <p:tag name="RAINPROBLEMTYPE" val="ProblemTypeMarker"/>
</p:tagLst>
</file>

<file path=ppt/tags/tag12.xml><?xml version="1.0" encoding="utf-8"?>
<p:tagLst xmlns:p="http://schemas.openxmlformats.org/presentationml/2006/main">
  <p:tag name="RAINPROBLEMTYPE" val="ProblemTypeMarker"/>
</p:tagLst>
</file>

<file path=ppt/tags/tag13.xml><?xml version="1.0" encoding="utf-8"?>
<p:tagLst xmlns:p="http://schemas.openxmlformats.org/presentationml/2006/main">
  <p:tag name="RAINPROBLEMTYPE" val="ProblemTypeMarker"/>
</p:tagLst>
</file>

<file path=ppt/tags/tag14.xml><?xml version="1.0" encoding="utf-8"?>
<p:tagLst xmlns:p="http://schemas.openxmlformats.org/presentationml/2006/main">
  <p:tag name="RAINPROBLEMTYPE" val="ProblemTypeMarker"/>
</p:tagLst>
</file>

<file path=ppt/tags/tag15.xml><?xml version="1.0" encoding="utf-8"?>
<p:tagLst xmlns:p="http://schemas.openxmlformats.org/presentationml/2006/main">
  <p:tag name="RAINPROBLEMTYPE" val="ProblemTypeMarker"/>
</p:tagLst>
</file>

<file path=ppt/tags/tag16.xml><?xml version="1.0" encoding="utf-8"?>
<p:tagLst xmlns:p="http://schemas.openxmlformats.org/presentationml/2006/main">
  <p:tag name="RAINPROBLEM" val="ProblemSetting"/>
  <p:tag name="RAINPROBLEMTYPE" val="MultipleChoice"/>
</p:tagLst>
</file>

<file path=ppt/tags/tag17.xml><?xml version="1.0" encoding="utf-8"?>
<p:tagLst xmlns:p="http://schemas.openxmlformats.org/presentationml/2006/main">
  <p:tag name="RAINPROBLEM" val="MultipleChoice"/>
  <p:tag name="PROBLEMSCORE" val="1.0"/>
</p:tagLst>
</file>

<file path=ppt/tags/tag18.xml><?xml version="1.0" encoding="utf-8"?>
<p:tagLst xmlns:p="http://schemas.openxmlformats.org/presentationml/2006/main">
  <p:tag name="RAINPROBLEM" val="ProblemBody"/>
</p:tagLst>
</file>

<file path=ppt/tags/tag19.xml><?xml version="1.0" encoding="utf-8"?>
<p:tagLst xmlns:p="http://schemas.openxmlformats.org/presentationml/2006/main">
  <p:tag name="RAINPROBLEM" val="ProblemItem"/>
</p:tagLst>
</file>

<file path=ppt/tags/tag2.xml><?xml version="1.0" encoding="utf-8"?>
<p:tagLst xmlns:p="http://schemas.openxmlformats.org/presentationml/2006/main">
  <p:tag name="RAINPROBLEM" val="ProblemItem"/>
</p:tagLst>
</file>

<file path=ppt/tags/tag20.xml><?xml version="1.0" encoding="utf-8"?>
<p:tagLst xmlns:p="http://schemas.openxmlformats.org/presentationml/2006/main">
  <p:tag name="RAINPROBLEM" val="ProblemItem"/>
</p:tagLst>
</file>

<file path=ppt/tags/tag21.xml><?xml version="1.0" encoding="utf-8"?>
<p:tagLst xmlns:p="http://schemas.openxmlformats.org/presentationml/2006/main">
  <p:tag name="RAINPROBLEM" val="ProblemItem"/>
</p:tagLst>
</file>

<file path=ppt/tags/tag22.xml><?xml version="1.0" encoding="utf-8"?>
<p:tagLst xmlns:p="http://schemas.openxmlformats.org/presentationml/2006/main">
  <p:tag name="RAINPROBLEM" val="ProblemItem"/>
</p:tagLst>
</file>

<file path=ppt/tags/tag23.xml><?xml version="1.0" encoding="utf-8"?>
<p:tagLst xmlns:p="http://schemas.openxmlformats.org/presentationml/2006/main">
  <p:tag name="RAINPROBLEM" val="ProblemBullet"/>
  <p:tag name="RAINBULLET" val="Wrong"/>
  <p:tag name="RAINPROBLEMTYPE" val="Polling"/>
</p:tagLst>
</file>

<file path=ppt/tags/tag24.xml><?xml version="1.0" encoding="utf-8"?>
<p:tagLst xmlns:p="http://schemas.openxmlformats.org/presentationml/2006/main">
  <p:tag name="RAINPROBLEM" val="ProblemBullet"/>
  <p:tag name="RAINBULLET" val="Wrong"/>
  <p:tag name="RAINPROBLEMTYPE" val="Polling"/>
</p:tagLst>
</file>

<file path=ppt/tags/tag25.xml><?xml version="1.0" encoding="utf-8"?>
<p:tagLst xmlns:p="http://schemas.openxmlformats.org/presentationml/2006/main">
  <p:tag name="RAINPROBLEM" val="ProblemBullet"/>
  <p:tag name="RAINBULLET" val="Wrong"/>
  <p:tag name="RAINPROBLEMTYPE" val="Polling"/>
</p:tagLst>
</file>

<file path=ppt/tags/tag26.xml><?xml version="1.0" encoding="utf-8"?>
<p:tagLst xmlns:p="http://schemas.openxmlformats.org/presentationml/2006/main">
  <p:tag name="RAINPROBLEM" val="ProblemBullet"/>
  <p:tag name="RAINBULLET" val="Wrong"/>
  <p:tag name="RAINPROBLEMTYPE" val="Polling"/>
</p:tagLst>
</file>

<file path=ppt/tags/tag27.xml><?xml version="1.0" encoding="utf-8"?>
<p:tagLst xmlns:p="http://schemas.openxmlformats.org/presentationml/2006/main">
  <p:tag name="RAINPROBLEM" val="ProblemSubmit"/>
  <p:tag name="RAINPROBLEMTYPE" val="Polling"/>
</p:tagLst>
</file>

<file path=ppt/tags/tag28.xml><?xml version="1.0" encoding="utf-8"?>
<p:tagLst xmlns:p="http://schemas.openxmlformats.org/presentationml/2006/main">
  <p:tag name="RAINPROBLEMTYPE" val="ProblemTypeMarker"/>
</p:tagLst>
</file>

<file path=ppt/tags/tag29.xml><?xml version="1.0" encoding="utf-8"?>
<p:tagLst xmlns:p="http://schemas.openxmlformats.org/presentationml/2006/main">
  <p:tag name="RAINPROBLEMTYPE" val="ProblemTypeMarker"/>
</p:tagLst>
</file>

<file path=ppt/tags/tag3.xml><?xml version="1.0" encoding="utf-8"?>
<p:tagLst xmlns:p="http://schemas.openxmlformats.org/presentationml/2006/main">
  <p:tag name="RAINPROBLEM" val="ProblemItem"/>
</p:tagLst>
</file>

<file path=ppt/tags/tag30.xml><?xml version="1.0" encoding="utf-8"?>
<p:tagLst xmlns:p="http://schemas.openxmlformats.org/presentationml/2006/main">
  <p:tag name="RAINPROBLEMTYPE" val="ProblemTypeMarker"/>
</p:tagLst>
</file>

<file path=ppt/tags/tag31.xml><?xml version="1.0" encoding="utf-8"?>
<p:tagLst xmlns:p="http://schemas.openxmlformats.org/presentationml/2006/main">
  <p:tag name="RAINPROBLEMTYPE" val="ProblemTypeMarker"/>
</p:tagLst>
</file>

<file path=ppt/tags/tag32.xml><?xml version="1.0" encoding="utf-8"?>
<p:tagLst xmlns:p="http://schemas.openxmlformats.org/presentationml/2006/main">
  <p:tag name="RAINPROBLEMTYPE" val="ProblemTypeMarker"/>
  <p:tag name="RAINPROBLEM" val="PollingAnswer"/>
</p:tagLst>
</file>

<file path=ppt/tags/tag33.xml><?xml version="1.0" encoding="utf-8"?>
<p:tagLst xmlns:p="http://schemas.openxmlformats.org/presentationml/2006/main">
  <p:tag name="RAINPROBLEM" val="ProblemSetting"/>
  <p:tag name="RAINPROBLEMTYPE" val="Polling"/>
</p:tagLst>
</file>

<file path=ppt/tags/tag34.xml><?xml version="1.0" encoding="utf-8"?>
<p:tagLst xmlns:p="http://schemas.openxmlformats.org/presentationml/2006/main">
  <p:tag name="PROBLEMSCORE_HALF" val="0.0"/>
  <p:tag name="RAINPROBLEMTYPE" val="Polling"/>
  <p:tag name="RAINPROBLEM" val="Polling"/>
  <p:tag name="ANONYMOUSPOLLING" val="False"/>
  <p:tag name="PROBLEMSCORE" val="0.0"/>
</p:tagLst>
</file>

<file path=ppt/tags/tag4.xml><?xml version="1.0" encoding="utf-8"?>
<p:tagLst xmlns:p="http://schemas.openxmlformats.org/presentationml/2006/main">
  <p:tag name="RAINPROBLEM" val="ProblemItem"/>
</p:tagLst>
</file>

<file path=ppt/tags/tag5.xml><?xml version="1.0" encoding="utf-8"?>
<p:tagLst xmlns:p="http://schemas.openxmlformats.org/presentationml/2006/main">
  <p:tag name="RAINPROBLEM" val="ProblemItem"/>
</p:tagLst>
</file>

<file path=ppt/tags/tag6.xml><?xml version="1.0" encoding="utf-8"?>
<p:tagLst xmlns:p="http://schemas.openxmlformats.org/presentationml/2006/main">
  <p:tag name="RAINPROBLEM" val="ProblemBullet"/>
  <p:tag name="RAINPROBLEMTYPE" val="MultipleChoice"/>
  <p:tag name="RAINBULLET" val="Wrong"/>
</p:tagLst>
</file>

<file path=ppt/tags/tag7.xml><?xml version="1.0" encoding="utf-8"?>
<p:tagLst xmlns:p="http://schemas.openxmlformats.org/presentationml/2006/main">
  <p:tag name="RAINPROBLEM" val="ProblemBullet"/>
  <p:tag name="RAINPROBLEMTYPE" val="MultipleChoice"/>
  <p:tag name="RAINBULLET" val="Correct"/>
</p:tagLst>
</file>

<file path=ppt/tags/tag8.xml><?xml version="1.0" encoding="utf-8"?>
<p:tagLst xmlns:p="http://schemas.openxmlformats.org/presentationml/2006/main">
  <p:tag name="RAINPROBLEM" val="ProblemBullet"/>
  <p:tag name="RAINPROBLEMTYPE" val="MultipleChoice"/>
  <p:tag name="RAINBULLET" val="Wrong"/>
</p:tagLst>
</file>

<file path=ppt/tags/tag9.xml><?xml version="1.0" encoding="utf-8"?>
<p:tagLst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sz="2800" b="1" dirty="0"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7848</Words>
  <Application>WPS 演示</Application>
  <PresentationFormat>全屏显示(4:3)</PresentationFormat>
  <Paragraphs>951</Paragraphs>
  <Slides>61</Slides>
  <Notes>30</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61</vt:i4>
      </vt:variant>
    </vt:vector>
  </HeadingPairs>
  <TitlesOfParts>
    <vt:vector size="87" baseType="lpstr">
      <vt:lpstr>Arial</vt:lpstr>
      <vt:lpstr>宋体</vt:lpstr>
      <vt:lpstr>Wingdings</vt:lpstr>
      <vt:lpstr>Calibri</vt:lpstr>
      <vt:lpstr>微软雅黑</vt:lpstr>
      <vt:lpstr>Calibri Light</vt:lpstr>
      <vt:lpstr>Consolas</vt:lpstr>
      <vt:lpstr>华文楷体</vt:lpstr>
      <vt:lpstr>黑体</vt:lpstr>
      <vt:lpstr>Arial Unicode MS</vt:lpstr>
      <vt:lpstr>等线</vt:lpstr>
      <vt:lpstr>华文仿宋</vt:lpstr>
      <vt:lpstr>Times New Roman</vt:lpstr>
      <vt:lpstr>仿宋_GB2312</vt:lpstr>
      <vt:lpstr>仿宋</vt:lpstr>
      <vt:lpstr>仿宋_GB2312</vt:lpstr>
      <vt:lpstr>Impact</vt:lpstr>
      <vt:lpstr>Heiti SC Light</vt:lpstr>
      <vt:lpstr>DFKai-SB</vt:lpstr>
      <vt:lpstr>Segoe Print</vt:lpstr>
      <vt:lpstr>Courier New</vt:lpstr>
      <vt:lpstr>方正姚体</vt:lpstr>
      <vt:lpstr>Wingdings</vt:lpstr>
      <vt:lpstr>华文新魏</vt:lpstr>
      <vt:lpstr>华文中宋</vt:lpstr>
      <vt:lpstr>Office Theme</vt:lpstr>
      <vt:lpstr>面向对象程序设计基础 （OOP）</vt:lpstr>
      <vt:lpstr>自我介绍</vt:lpstr>
      <vt:lpstr>课程助教</vt:lpstr>
      <vt:lpstr>PowerPoint 演示文稿</vt:lpstr>
      <vt:lpstr>参考书目</vt:lpstr>
      <vt:lpstr>参考书目（1）</vt:lpstr>
      <vt:lpstr>参考书目（2）</vt:lpstr>
      <vt:lpstr>其他参考</vt:lpstr>
      <vt:lpstr>课程内容的定位</vt:lpstr>
      <vt:lpstr>先导与后继课程关系</vt:lpstr>
      <vt:lpstr>课程目标—编写更好的软件</vt:lpstr>
      <vt:lpstr>为什么选择 C++ 语言？</vt:lpstr>
      <vt:lpstr>课程内容中的几个台阶</vt:lpstr>
      <vt:lpstr>OOP课程与FOP课程的区别</vt:lpstr>
      <vt:lpstr>OOP是一种编程设计的方法论</vt:lpstr>
      <vt:lpstr>语言与思维（1）</vt:lpstr>
      <vt:lpstr>语言与思维（2）</vt:lpstr>
      <vt:lpstr>语言与思维（3）</vt:lpstr>
      <vt:lpstr>语言与思维（4） 什么是“对象”？</vt:lpstr>
      <vt:lpstr>语言与思维（5） 什么是“抽象”？</vt:lpstr>
      <vt:lpstr>举例：数据到底是什么？       —— 数学家怎么说(1)…</vt:lpstr>
      <vt:lpstr>举例：数据到底是什么？       —— 数学家怎么说(2)…</vt:lpstr>
      <vt:lpstr>举例：数据到底是什么？       —— 程序员怎么说…</vt:lpstr>
      <vt:lpstr>学习方法</vt:lpstr>
      <vt:lpstr>考核要求（2021）</vt:lpstr>
      <vt:lpstr>教学计划</vt:lpstr>
      <vt:lpstr>课程答疑</vt:lpstr>
      <vt:lpstr>小教员招募</vt:lpstr>
      <vt:lpstr>本讲内容提要</vt:lpstr>
      <vt:lpstr>命令提示符 (命令行)</vt:lpstr>
      <vt:lpstr>命令提示符 (命令行)</vt:lpstr>
      <vt:lpstr>命令提示符(命令行)常见操作</vt:lpstr>
      <vt:lpstr>命令提示符(命令行)常见操作</vt:lpstr>
      <vt:lpstr>命令提示符(命令行)常见操作</vt:lpstr>
      <vt:lpstr>Windows Subsystem for Linux (WSL)</vt:lpstr>
      <vt:lpstr>了解主流编译器</vt:lpstr>
      <vt:lpstr>了解主流编译器</vt:lpstr>
      <vt:lpstr>了解主流编译器</vt:lpstr>
      <vt:lpstr>了解主流编译器</vt:lpstr>
      <vt:lpstr>了解主流编译器</vt:lpstr>
      <vt:lpstr>编译器指令</vt:lpstr>
      <vt:lpstr>环境变量</vt:lpstr>
      <vt:lpstr>环境变量</vt:lpstr>
      <vt:lpstr>环境变量</vt:lpstr>
      <vt:lpstr>环境变量</vt:lpstr>
      <vt:lpstr>实操演示</vt:lpstr>
      <vt:lpstr>了解主流IDE</vt:lpstr>
      <vt:lpstr>PowerPoint 演示文稿</vt:lpstr>
      <vt:lpstr>Visual Studio Code</vt:lpstr>
      <vt:lpstr>Visual Studio Code插件</vt:lpstr>
      <vt:lpstr>Visual Studio Code使用示例</vt:lpstr>
      <vt:lpstr>Visual Studio Code 配置</vt:lpstr>
      <vt:lpstr>Visual Studio Code 调试 </vt:lpstr>
      <vt:lpstr>Visual Studio Code 调试 </vt:lpstr>
      <vt:lpstr>Visual Studio Code 连接服务器</vt:lpstr>
      <vt:lpstr>实操演示</vt:lpstr>
      <vt:lpstr>多听多做多练</vt:lpstr>
      <vt:lpstr>多听多做多练</vt:lpstr>
      <vt:lpstr>ssh远程登录和操作（自学）</vt:lpstr>
      <vt:lpstr>ssh远程登录和操作（自学）</vt:lpstr>
      <vt:lpstr>结 束</vt:lpstr>
    </vt:vector>
  </TitlesOfParts>
  <Company>清华大学</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课程介绍</dc:title>
  <dc:creator>徐明星</dc:creator>
  <cp:lastModifiedBy>zhaochen20</cp:lastModifiedBy>
  <cp:revision>1574</cp:revision>
  <dcterms:created xsi:type="dcterms:W3CDTF">2002-09-18T00:55:00Z</dcterms:created>
  <dcterms:modified xsi:type="dcterms:W3CDTF">2021-05-05T04:46:15Z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57CE9C3BB9284F0994467F060A79F80E</vt:lpwstr>
  </property>
  <property fmtid="{D5CDD505-2E9C-101B-9397-08002B2CF9AE}" pid="3" name="KSOProductBuildVer">
    <vt:lpwstr>2052-11.1.0.10463</vt:lpwstr>
  </property>
</Properties>
</file>